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60" r:id="rId3"/>
    <p:sldId id="259" r:id="rId4"/>
    <p:sldId id="258" r:id="rId5"/>
    <p:sldId id="274" r:id="rId6"/>
    <p:sldId id="25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18" autoAdjust="0"/>
    <p:restoredTop sz="94660"/>
  </p:normalViewPr>
  <p:slideViewPr>
    <p:cSldViewPr snapToGrid="0">
      <p:cViewPr varScale="1">
        <p:scale>
          <a:sx n="83" d="100"/>
          <a:sy n="83" d="100"/>
        </p:scale>
        <p:origin x="-78" y="-8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5" d="100"/>
          <a:sy n="105" d="100"/>
        </p:scale>
        <p:origin x="2418" y="9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2AF16-285B-444E-9688-7776495228F6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EB357-E57B-43DD-AFF2-96A826682E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6573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C0E5-2582-4815-81D3-2E552EAFF9F9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9D37-0FD6-4A5D-A1A0-003564DC8B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60990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C0E5-2582-4815-81D3-2E552EAFF9F9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9D37-0FD6-4A5D-A1A0-003564DC8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C0E5-2582-4815-81D3-2E552EAFF9F9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9D37-0FD6-4A5D-A1A0-003564DC8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C0E5-2582-4815-81D3-2E552EAFF9F9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9D37-0FD6-4A5D-A1A0-003564DC8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326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C0E5-2582-4815-81D3-2E552EAFF9F9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9D37-0FD6-4A5D-A1A0-003564DC8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326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C0E5-2582-4815-81D3-2E552EAFF9F9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9D37-0FD6-4A5D-A1A0-003564DC8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326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C0E5-2582-4815-81D3-2E552EAFF9F9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9D37-0FD6-4A5D-A1A0-003564DC8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326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C0E5-2582-4815-81D3-2E552EAFF9F9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9D37-0FD6-4A5D-A1A0-003564DC8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326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C0E5-2582-4815-81D3-2E552EAFF9F9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9D37-0FD6-4A5D-A1A0-003564DC8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326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C0E5-2582-4815-81D3-2E552EAFF9F9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9D37-0FD6-4A5D-A1A0-003564DC8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326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C0E5-2582-4815-81D3-2E552EAFF9F9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9D37-0FD6-4A5D-A1A0-003564DC8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326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C0E5-2582-4815-81D3-2E552EAFF9F9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9D37-0FD6-4A5D-A1A0-003564DC8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C0E5-2582-4815-81D3-2E552EAFF9F9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9D37-0FD6-4A5D-A1A0-003564DC8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326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C0E5-2582-4815-81D3-2E552EAFF9F9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9D37-0FD6-4A5D-A1A0-003564DC8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326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C0E5-2582-4815-81D3-2E552EAFF9F9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9D37-0FD6-4A5D-A1A0-003564DC8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326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C0E5-2582-4815-81D3-2E552EAFF9F9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9D37-0FD6-4A5D-A1A0-003564DC8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326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C0E5-2582-4815-81D3-2E552EAFF9F9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9D37-0FD6-4A5D-A1A0-003564DC8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326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C0E5-2582-4815-81D3-2E552EAFF9F9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9D37-0FD6-4A5D-A1A0-003564DC8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326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C0E5-2582-4815-81D3-2E552EAFF9F9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9D37-0FD6-4A5D-A1A0-003564DC8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326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C0E5-2582-4815-81D3-2E552EAFF9F9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9D37-0FD6-4A5D-A1A0-003564DC8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326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C0E5-2582-4815-81D3-2E552EAFF9F9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9D37-0FD6-4A5D-A1A0-003564DC8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326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C0E5-2582-4815-81D3-2E552EAFF9F9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9D37-0FD6-4A5D-A1A0-003564DC8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326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C0E5-2582-4815-81D3-2E552EAFF9F9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9D37-0FD6-4A5D-A1A0-003564DC8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C0E5-2582-4815-81D3-2E552EAFF9F9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9D37-0FD6-4A5D-A1A0-003564DC8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C0E5-2582-4815-81D3-2E552EAFF9F9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9D37-0FD6-4A5D-A1A0-003564DC8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C0E5-2582-4815-81D3-2E552EAFF9F9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9D37-0FD6-4A5D-A1A0-003564DC8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C0E5-2582-4815-81D3-2E552EAFF9F9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9D37-0FD6-4A5D-A1A0-003564DC8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C0E5-2582-4815-81D3-2E552EAFF9F9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9D37-0FD6-4A5D-A1A0-003564DC8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C0E5-2582-4815-81D3-2E552EAFF9F9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9D37-0FD6-4A5D-A1A0-003564DC8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1C0E5-2582-4815-81D3-2E552EAFF9F9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D9D37-0FD6-4A5D-A1A0-003564DC8B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60990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microsoft.com/office/2007/relationships/hdphoto" Target="../media/hdphoto2.wdp"/><Relationship Id="rId7" Type="http://schemas.openxmlformats.org/officeDocument/2006/relationships/image" Target="../media/image28.png"/><Relationship Id="rId12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5.png"/><Relationship Id="rId15" Type="http://schemas.openxmlformats.org/officeDocument/2006/relationships/image" Target="../media/image35.jpeg"/><Relationship Id="rId10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Relationship Id="rId1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7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microsoft.com/office/2007/relationships/hdphoto" Target="../media/hdphoto1.wdp"/><Relationship Id="rId7" Type="http://schemas.openxmlformats.org/officeDocument/2006/relationships/image" Target="../media/image4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0.png"/><Relationship Id="rId9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" y="4228202"/>
            <a:ext cx="10938510" cy="1655762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A Brief History o</a:t>
            </a:r>
            <a:r>
              <a:rPr lang="en-US" sz="4400" dirty="0" smtClean="0"/>
              <a:t>f Computer </a:t>
            </a:r>
            <a:r>
              <a:rPr lang="en-US" sz="4400" dirty="0" smtClean="0"/>
              <a:t>Go</a:t>
            </a:r>
          </a:p>
          <a:p>
            <a:r>
              <a:rPr lang="en-US" sz="4400" dirty="0" smtClean="0"/>
              <a:t>	</a:t>
            </a:r>
            <a:endParaRPr lang="en-US" sz="4400" dirty="0" smtClean="0"/>
          </a:p>
          <a:p>
            <a:endParaRPr lang="en-US" sz="4400" dirty="0" smtClean="0"/>
          </a:p>
          <a:p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686550" y="5452110"/>
            <a:ext cx="3646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Chun Sun (Microsoft Inc, Boston)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HXGNY</a:t>
            </a:r>
            <a:r>
              <a:rPr lang="en-US" dirty="0" smtClean="0"/>
              <a:t> GO EXPO, June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482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hixoxih.com/games/chess/images/2d-chessboard-plain-1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9943" y="561873"/>
            <a:ext cx="1369991" cy="13699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8705" y="561873"/>
            <a:ext cx="1369991" cy="136999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1813333" y="2232932"/>
            <a:ext cx="8568805" cy="584775"/>
            <a:chOff x="1813333" y="2394857"/>
            <a:chExt cx="8568805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3074894" y="2394857"/>
              <a:ext cx="5970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Numbers! What </a:t>
              </a:r>
              <a:r>
                <a:rPr lang="en-US" sz="3200" dirty="0" smtClean="0"/>
                <a:t>do they mean?</a:t>
              </a:r>
              <a:endParaRPr lang="en-US" sz="3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47737" y="2402341"/>
              <a:ext cx="2034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10</a:t>
              </a:r>
              <a:r>
                <a:rPr lang="en-US" baseline="30000" dirty="0" smtClean="0">
                  <a:solidFill>
                    <a:srgbClr val="FF0000"/>
                  </a:solidFill>
                </a:rPr>
                <a:t>43</a:t>
              </a:r>
              <a:endParaRPr lang="en-US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13333" y="2394857"/>
              <a:ext cx="2034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10</a:t>
              </a:r>
              <a:r>
                <a:rPr lang="en-US" baseline="30000" dirty="0" smtClean="0">
                  <a:solidFill>
                    <a:srgbClr val="FF0000"/>
                  </a:solidFill>
                </a:rPr>
                <a:t>170</a:t>
              </a:r>
              <a:endParaRPr lang="en-US" baseline="30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41972" y="522866"/>
            <a:ext cx="1714694" cy="12144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9318" y="3592874"/>
            <a:ext cx="474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diameter of the galaxy in centimeters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9317" y="4196340"/>
            <a:ext cx="474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water molecules on the </a:t>
            </a:r>
            <a:r>
              <a:rPr lang="en-US" dirty="0"/>
              <a:t>E</a:t>
            </a:r>
            <a:r>
              <a:rPr lang="en-US" dirty="0" smtClean="0"/>
              <a:t>arth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825" y="3558562"/>
            <a:ext cx="102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baseline="30000" dirty="0" smtClean="0">
                <a:solidFill>
                  <a:srgbClr val="FF0000"/>
                </a:solidFill>
              </a:rPr>
              <a:t>23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825" y="4160333"/>
            <a:ext cx="102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baseline="30000" dirty="0" smtClean="0">
                <a:solidFill>
                  <a:srgbClr val="FF0000"/>
                </a:solidFill>
              </a:rPr>
              <a:t>48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825" y="4762104"/>
            <a:ext cx="102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baseline="30000" dirty="0" smtClean="0">
                <a:solidFill>
                  <a:srgbClr val="FF0000"/>
                </a:solidFill>
              </a:rPr>
              <a:t>80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9317" y="4792881"/>
            <a:ext cx="474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atoms in observable universe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9318" y="2993145"/>
            <a:ext cx="474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age of the universe in seconds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6825" y="2956791"/>
            <a:ext cx="102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baseline="30000" dirty="0" smtClean="0">
                <a:solidFill>
                  <a:srgbClr val="FF0000"/>
                </a:solidFill>
              </a:rPr>
              <a:t>17</a:t>
            </a:r>
            <a:endParaRPr lang="en-US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606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5753100" y="3376406"/>
            <a:ext cx="685800" cy="6381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0"/>
          </p:cNvCxnSpPr>
          <p:nvPr/>
        </p:nvCxnSpPr>
        <p:spPr>
          <a:xfrm flipH="1">
            <a:off x="3209925" y="3376406"/>
            <a:ext cx="2886075" cy="55245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096000" y="2823956"/>
            <a:ext cx="2886075" cy="5524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http://www.hixoxih.com/games/chess/images/2d-chessboard-plain-1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7733" y="1020341"/>
            <a:ext cx="1369991" cy="13699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75529" y="2454624"/>
            <a:ext cx="203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baseline="30000" dirty="0" smtClean="0">
                <a:solidFill>
                  <a:srgbClr val="FF0000"/>
                </a:solidFill>
              </a:rPr>
              <a:t>43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2131" y="1020342"/>
            <a:ext cx="2054986" cy="20549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982131" y="3191740"/>
            <a:ext cx="203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baseline="30000" dirty="0" smtClean="0">
                <a:solidFill>
                  <a:srgbClr val="FF0000"/>
                </a:solidFill>
              </a:rPr>
              <a:t>170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81835" y="4983615"/>
            <a:ext cx="6911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Go is way more com</a:t>
            </a:r>
            <a:r>
              <a:rPr lang="en-US" sz="3200" dirty="0" smtClean="0"/>
              <a:t>plicated than Chess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67168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294932" y="249874"/>
            <a:ext cx="5855909" cy="6331474"/>
            <a:chOff x="6294932" y="249874"/>
            <a:chExt cx="5855909" cy="6331474"/>
          </a:xfrm>
        </p:grpSpPr>
        <p:grpSp>
          <p:nvGrpSpPr>
            <p:cNvPr id="11" name="Group 10"/>
            <p:cNvGrpSpPr/>
            <p:nvPr/>
          </p:nvGrpSpPr>
          <p:grpSpPr>
            <a:xfrm>
              <a:off x="6294932" y="249874"/>
              <a:ext cx="5663526" cy="6331474"/>
              <a:chOff x="6294932" y="249874"/>
              <a:chExt cx="5663526" cy="6331474"/>
            </a:xfrm>
          </p:grpSpPr>
          <p:pic>
            <p:nvPicPr>
              <p:cNvPr id="2" name="Picture 6" descr="http://www.hixoxih.com/games/chess/images/2d-chessboard-plain-16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61140" y="249874"/>
                <a:ext cx="1369991" cy="136999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" name="Picture 6" descr="http://www.hixoxih.com/games/chess/images/2d-chessboard-plain-16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8733" y="1909341"/>
                <a:ext cx="605259" cy="60525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" name="Picture 6" descr="http://www.hixoxih.com/games/chess/images/2d-chessboard-plain-16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7307" y="1909335"/>
                <a:ext cx="605259" cy="60525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6" descr="http://www.hixoxih.com/games/chess/images/2d-chessboard-plain-16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5881" y="1909337"/>
                <a:ext cx="605259" cy="60525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6" descr="http://www.hixoxih.com/games/chess/images/2d-chessboard-plain-16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74455" y="1909337"/>
                <a:ext cx="605259" cy="60525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 descr="http://www.hixoxih.com/games/chess/images/2d-chessboard-plain-16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93029" y="1909338"/>
                <a:ext cx="605259" cy="60525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6" descr="http://www.hixoxih.com/games/chess/images/2d-chessboard-plain-16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11604" y="1909334"/>
                <a:ext cx="605259" cy="60525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http://www.hixoxih.com/games/chess/images/2d-chessboard-plain-16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53199" y="1909336"/>
                <a:ext cx="605259" cy="60525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0863349" y="2027297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cxnSp>
            <p:nvCxnSpPr>
              <p:cNvPr id="12" name="Elbow Connector 11"/>
              <p:cNvCxnSpPr>
                <a:stCxn id="2" idx="2"/>
                <a:endCxn id="3" idx="0"/>
              </p:cNvCxnSpPr>
              <p:nvPr/>
            </p:nvCxnSpPr>
            <p:spPr>
              <a:xfrm rot="5400000">
                <a:off x="7889012" y="552217"/>
                <a:ext cx="289476" cy="2424773"/>
              </a:xfrm>
              <a:prstGeom prst="bentConnector3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Elbow Connector 13"/>
              <p:cNvCxnSpPr>
                <a:stCxn id="2" idx="2"/>
                <a:endCxn id="4" idx="0"/>
              </p:cNvCxnSpPr>
              <p:nvPr/>
            </p:nvCxnSpPr>
            <p:spPr>
              <a:xfrm rot="5400000">
                <a:off x="8248302" y="911501"/>
                <a:ext cx="289470" cy="1706199"/>
              </a:xfrm>
              <a:prstGeom prst="bentConnector3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Elbow Connector 15"/>
              <p:cNvCxnSpPr>
                <a:stCxn id="2" idx="2"/>
                <a:endCxn id="5" idx="0"/>
              </p:cNvCxnSpPr>
              <p:nvPr/>
            </p:nvCxnSpPr>
            <p:spPr>
              <a:xfrm rot="5400000">
                <a:off x="8607588" y="1270789"/>
                <a:ext cx="289472" cy="987625"/>
              </a:xfrm>
              <a:prstGeom prst="bentConnector3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Elbow Connector 17"/>
              <p:cNvCxnSpPr>
                <a:stCxn id="2" idx="2"/>
                <a:endCxn id="6" idx="0"/>
              </p:cNvCxnSpPr>
              <p:nvPr/>
            </p:nvCxnSpPr>
            <p:spPr>
              <a:xfrm rot="5400000">
                <a:off x="8966875" y="1630076"/>
                <a:ext cx="289472" cy="269051"/>
              </a:xfrm>
              <a:prstGeom prst="bentConnector3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Elbow Connector 19"/>
              <p:cNvCxnSpPr>
                <a:stCxn id="2" idx="2"/>
                <a:endCxn id="7" idx="0"/>
              </p:cNvCxnSpPr>
              <p:nvPr/>
            </p:nvCxnSpPr>
            <p:spPr>
              <a:xfrm rot="16200000" flipH="1">
                <a:off x="9326161" y="1539839"/>
                <a:ext cx="289473" cy="449523"/>
              </a:xfrm>
              <a:prstGeom prst="bentConnector3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Elbow Connector 21"/>
              <p:cNvCxnSpPr>
                <a:stCxn id="2" idx="2"/>
                <a:endCxn id="8" idx="0"/>
              </p:cNvCxnSpPr>
              <p:nvPr/>
            </p:nvCxnSpPr>
            <p:spPr>
              <a:xfrm rot="16200000" flipH="1">
                <a:off x="9685451" y="1180550"/>
                <a:ext cx="289469" cy="1168098"/>
              </a:xfrm>
              <a:prstGeom prst="bentConnector3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Elbow Connector 23"/>
              <p:cNvCxnSpPr>
                <a:stCxn id="2" idx="2"/>
                <a:endCxn id="9" idx="0"/>
              </p:cNvCxnSpPr>
              <p:nvPr/>
            </p:nvCxnSpPr>
            <p:spPr>
              <a:xfrm rot="16200000" flipH="1">
                <a:off x="10306247" y="559753"/>
                <a:ext cx="289471" cy="2409693"/>
              </a:xfrm>
              <a:prstGeom prst="bentConnector3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Elbow Connector 25"/>
              <p:cNvCxnSpPr>
                <a:stCxn id="3" idx="2"/>
              </p:cNvCxnSpPr>
              <p:nvPr/>
            </p:nvCxnSpPr>
            <p:spPr>
              <a:xfrm rot="5400000">
                <a:off x="6382182" y="2651151"/>
                <a:ext cx="575733" cy="302630"/>
              </a:xfrm>
              <a:prstGeom prst="bentConnector3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Elbow Connector 27"/>
              <p:cNvCxnSpPr>
                <a:stCxn id="3" idx="2"/>
              </p:cNvCxnSpPr>
              <p:nvPr/>
            </p:nvCxnSpPr>
            <p:spPr>
              <a:xfrm rot="5400000">
                <a:off x="6457839" y="2726808"/>
                <a:ext cx="575733" cy="151316"/>
              </a:xfrm>
              <a:prstGeom prst="bentConnector3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lbow Connector 29"/>
              <p:cNvCxnSpPr>
                <a:stCxn id="3" idx="2"/>
              </p:cNvCxnSpPr>
              <p:nvPr/>
            </p:nvCxnSpPr>
            <p:spPr>
              <a:xfrm rot="16200000" flipH="1">
                <a:off x="6571325" y="2764638"/>
                <a:ext cx="575733" cy="75656"/>
              </a:xfrm>
              <a:prstGeom prst="bentConnector3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Elbow Connector 31"/>
              <p:cNvCxnSpPr>
                <a:stCxn id="3" idx="2"/>
              </p:cNvCxnSpPr>
              <p:nvPr/>
            </p:nvCxnSpPr>
            <p:spPr>
              <a:xfrm rot="16200000" flipH="1">
                <a:off x="6673667" y="2662296"/>
                <a:ext cx="575733" cy="280340"/>
              </a:xfrm>
              <a:prstGeom prst="bentConnector3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3" name="Picture 6" descr="http://www.hixoxih.com/games/chess/images/2d-chessboard-plain-16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58511" y="3577272"/>
                <a:ext cx="418996" cy="4189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6" descr="http://www.hixoxih.com/games/chess/images/2d-chessboard-plain-16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82312" y="3577272"/>
                <a:ext cx="418996" cy="4189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6" descr="http://www.hixoxih.com/games/chess/images/2d-chessboard-plain-16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06113" y="3577272"/>
                <a:ext cx="418996" cy="4189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6" descr="http://www.hixoxih.com/games/chess/images/2d-chessboard-plain-16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29914" y="3577272"/>
                <a:ext cx="418996" cy="4189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6" descr="http://www.hixoxih.com/games/chess/images/2d-chessboard-plain-16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16863" y="3577272"/>
                <a:ext cx="418996" cy="4189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10308228" y="3577272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cxnSp>
            <p:nvCxnSpPr>
              <p:cNvPr id="40" name="Elbow Connector 39"/>
              <p:cNvCxnSpPr>
                <a:stCxn id="7" idx="2"/>
                <a:endCxn id="33" idx="0"/>
              </p:cNvCxnSpPr>
              <p:nvPr/>
            </p:nvCxnSpPr>
            <p:spPr>
              <a:xfrm rot="5400000">
                <a:off x="8550497" y="2432109"/>
                <a:ext cx="1062675" cy="1227650"/>
              </a:xfrm>
              <a:prstGeom prst="bentConnector3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Elbow Connector 41"/>
              <p:cNvCxnSpPr>
                <a:stCxn id="7" idx="2"/>
                <a:endCxn id="34" idx="0"/>
              </p:cNvCxnSpPr>
              <p:nvPr/>
            </p:nvCxnSpPr>
            <p:spPr>
              <a:xfrm rot="5400000">
                <a:off x="8812398" y="2694010"/>
                <a:ext cx="1062675" cy="703849"/>
              </a:xfrm>
              <a:prstGeom prst="bentConnector3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Elbow Connector 43"/>
              <p:cNvCxnSpPr>
                <a:stCxn id="7" idx="2"/>
                <a:endCxn id="35" idx="0"/>
              </p:cNvCxnSpPr>
              <p:nvPr/>
            </p:nvCxnSpPr>
            <p:spPr>
              <a:xfrm rot="5400000">
                <a:off x="9074298" y="2955910"/>
                <a:ext cx="1062675" cy="180048"/>
              </a:xfrm>
              <a:prstGeom prst="bentConnector3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Elbow Connector 45"/>
              <p:cNvCxnSpPr>
                <a:stCxn id="7" idx="2"/>
                <a:endCxn id="36" idx="0"/>
              </p:cNvCxnSpPr>
              <p:nvPr/>
            </p:nvCxnSpPr>
            <p:spPr>
              <a:xfrm rot="16200000" flipH="1">
                <a:off x="9336198" y="2874057"/>
                <a:ext cx="1062675" cy="343753"/>
              </a:xfrm>
              <a:prstGeom prst="bentConnector3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Elbow Connector 47"/>
              <p:cNvCxnSpPr>
                <a:stCxn id="7" idx="2"/>
                <a:endCxn id="37" idx="0"/>
              </p:cNvCxnSpPr>
              <p:nvPr/>
            </p:nvCxnSpPr>
            <p:spPr>
              <a:xfrm rot="16200000" flipH="1">
                <a:off x="9779673" y="2430583"/>
                <a:ext cx="1062675" cy="1230702"/>
              </a:xfrm>
              <a:prstGeom prst="bentConnector3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6294932" y="2926934"/>
                <a:ext cx="1204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 … … … …</a:t>
                </a:r>
                <a:endParaRPr lang="en-US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682821" y="2450067"/>
                <a:ext cx="1204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 … … … …</a:t>
                </a:r>
                <a:endParaRPr lang="en-US" dirty="0"/>
              </a:p>
            </p:txBody>
          </p:sp>
          <p:pic>
            <p:nvPicPr>
              <p:cNvPr id="55" name="Picture 6" descr="http://www.hixoxih.com/games/chess/images/2d-chessboard-plain-16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93658" y="5694422"/>
                <a:ext cx="418996" cy="4189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6" descr="http://www.hixoxih.com/games/chess/images/2d-chessboard-plain-16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17459" y="5694422"/>
                <a:ext cx="418996" cy="4189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6" descr="http://www.hixoxih.com/games/chess/images/2d-chessboard-plain-16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41260" y="5694422"/>
                <a:ext cx="418996" cy="4189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6" descr="http://www.hixoxih.com/games/chess/images/2d-chessboard-plain-16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65061" y="5694422"/>
                <a:ext cx="418996" cy="4189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6" descr="http://www.hixoxih.com/games/chess/images/2d-chessboard-plain-16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52010" y="5694422"/>
                <a:ext cx="418996" cy="4189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0" name="TextBox 59"/>
              <p:cNvSpPr txBox="1"/>
              <p:nvPr/>
            </p:nvSpPr>
            <p:spPr>
              <a:xfrm>
                <a:off x="9743375" y="5694422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0604625" y="3984379"/>
                <a:ext cx="1204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 … … … …</a:t>
                </a:r>
                <a:endParaRPr lang="en-US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9793039" y="6212016"/>
                <a:ext cx="1204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 … … … …</a:t>
                </a:r>
                <a:endParaRPr lang="en-US" dirty="0"/>
              </a:p>
            </p:txBody>
          </p:sp>
          <p:cxnSp>
            <p:nvCxnSpPr>
              <p:cNvPr id="87" name="Elbow Connector 86"/>
              <p:cNvCxnSpPr>
                <a:stCxn id="117" idx="2"/>
                <a:endCxn id="55" idx="0"/>
              </p:cNvCxnSpPr>
              <p:nvPr/>
            </p:nvCxnSpPr>
            <p:spPr>
              <a:xfrm rot="5400000">
                <a:off x="8070888" y="5089320"/>
                <a:ext cx="437371" cy="772833"/>
              </a:xfrm>
              <a:prstGeom prst="bentConnector3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Elbow Connector 90"/>
              <p:cNvCxnSpPr>
                <a:stCxn id="117" idx="2"/>
                <a:endCxn id="56" idx="0"/>
              </p:cNvCxnSpPr>
              <p:nvPr/>
            </p:nvCxnSpPr>
            <p:spPr>
              <a:xfrm rot="5400000">
                <a:off x="8332788" y="5351220"/>
                <a:ext cx="437371" cy="249032"/>
              </a:xfrm>
              <a:prstGeom prst="bentConnector3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Elbow Connector 92"/>
              <p:cNvCxnSpPr>
                <a:stCxn id="117" idx="2"/>
                <a:endCxn id="57" idx="0"/>
              </p:cNvCxnSpPr>
              <p:nvPr/>
            </p:nvCxnSpPr>
            <p:spPr>
              <a:xfrm rot="16200000" flipH="1">
                <a:off x="8594688" y="5338351"/>
                <a:ext cx="437371" cy="274769"/>
              </a:xfrm>
              <a:prstGeom prst="bentConnector3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Elbow Connector 94"/>
              <p:cNvCxnSpPr>
                <a:stCxn id="117" idx="2"/>
                <a:endCxn id="58" idx="0"/>
              </p:cNvCxnSpPr>
              <p:nvPr/>
            </p:nvCxnSpPr>
            <p:spPr>
              <a:xfrm rot="16200000" flipH="1">
                <a:off x="8856589" y="5076451"/>
                <a:ext cx="437371" cy="798570"/>
              </a:xfrm>
              <a:prstGeom prst="bentConnector3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Elbow Connector 96"/>
              <p:cNvCxnSpPr>
                <a:stCxn id="117" idx="2"/>
                <a:endCxn id="59" idx="0"/>
              </p:cNvCxnSpPr>
              <p:nvPr/>
            </p:nvCxnSpPr>
            <p:spPr>
              <a:xfrm rot="16200000" flipH="1">
                <a:off x="9300063" y="4632976"/>
                <a:ext cx="437371" cy="1685519"/>
              </a:xfrm>
              <a:prstGeom prst="bentConnector3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Elbow Connector 103"/>
              <p:cNvCxnSpPr>
                <a:stCxn id="34" idx="2"/>
                <a:endCxn id="142" idx="0"/>
              </p:cNvCxnSpPr>
              <p:nvPr/>
            </p:nvCxnSpPr>
            <p:spPr>
              <a:xfrm rot="16200000" flipH="1">
                <a:off x="9001082" y="3986996"/>
                <a:ext cx="154210" cy="172754"/>
              </a:xfrm>
              <a:prstGeom prst="bentConnector3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5" name="Picture 6" descr="http://www.hixoxih.com/games/chess/images/2d-chessboard-plain-16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8889" y="4838055"/>
                <a:ext cx="418996" cy="4189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" name="Picture 6" descr="http://www.hixoxih.com/games/chess/images/2d-chessboard-plain-16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42690" y="4838055"/>
                <a:ext cx="418996" cy="4189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6" descr="http://www.hixoxih.com/games/chess/images/2d-chessboard-plain-16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66491" y="4838055"/>
                <a:ext cx="418996" cy="4189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" name="Picture 6" descr="http://www.hixoxih.com/games/chess/images/2d-chessboard-plain-16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0292" y="4838055"/>
                <a:ext cx="418996" cy="4189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" name="Picture 6" descr="http://www.hixoxih.com/games/chess/images/2d-chessboard-plain-16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77241" y="4838055"/>
                <a:ext cx="418996" cy="4189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0" name="TextBox 119"/>
              <p:cNvSpPr txBox="1"/>
              <p:nvPr/>
            </p:nvSpPr>
            <p:spPr>
              <a:xfrm>
                <a:off x="9468606" y="4838055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8562476" y="4150478"/>
                <a:ext cx="1204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 … … … …</a:t>
                </a:r>
                <a:endParaRPr lang="en-US" dirty="0"/>
              </a:p>
            </p:txBody>
          </p:sp>
          <p:cxnSp>
            <p:nvCxnSpPr>
              <p:cNvPr id="145" name="Elbow Connector 144"/>
              <p:cNvCxnSpPr>
                <a:stCxn id="142" idx="2"/>
                <a:endCxn id="117" idx="0"/>
              </p:cNvCxnSpPr>
              <p:nvPr/>
            </p:nvCxnSpPr>
            <p:spPr>
              <a:xfrm rot="5400000">
                <a:off x="8761155" y="4434645"/>
                <a:ext cx="318245" cy="488575"/>
              </a:xfrm>
              <a:prstGeom prst="bentConnector3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Elbow Connector 148"/>
              <p:cNvCxnSpPr>
                <a:stCxn id="142" idx="2"/>
                <a:endCxn id="115" idx="0"/>
              </p:cNvCxnSpPr>
              <p:nvPr/>
            </p:nvCxnSpPr>
            <p:spPr>
              <a:xfrm rot="5400000">
                <a:off x="8237354" y="3910844"/>
                <a:ext cx="318245" cy="1536177"/>
              </a:xfrm>
              <a:prstGeom prst="bentConnector3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Elbow Connector 150"/>
              <p:cNvCxnSpPr>
                <a:stCxn id="142" idx="2"/>
                <a:endCxn id="116" idx="0"/>
              </p:cNvCxnSpPr>
              <p:nvPr/>
            </p:nvCxnSpPr>
            <p:spPr>
              <a:xfrm rot="5400000">
                <a:off x="8499254" y="4172744"/>
                <a:ext cx="318245" cy="1012376"/>
              </a:xfrm>
              <a:prstGeom prst="bentConnector3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Elbow Connector 152"/>
              <p:cNvCxnSpPr>
                <a:stCxn id="142" idx="2"/>
                <a:endCxn id="118" idx="0"/>
              </p:cNvCxnSpPr>
              <p:nvPr/>
            </p:nvCxnSpPr>
            <p:spPr>
              <a:xfrm rot="16200000" flipH="1">
                <a:off x="9023055" y="4661319"/>
                <a:ext cx="318245" cy="35226"/>
              </a:xfrm>
              <a:prstGeom prst="bentConnector3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Elbow Connector 154"/>
              <p:cNvCxnSpPr>
                <a:stCxn id="142" idx="2"/>
                <a:endCxn id="119" idx="0"/>
              </p:cNvCxnSpPr>
              <p:nvPr/>
            </p:nvCxnSpPr>
            <p:spPr>
              <a:xfrm rot="16200000" flipH="1">
                <a:off x="9466529" y="4217844"/>
                <a:ext cx="318245" cy="922175"/>
              </a:xfrm>
              <a:prstGeom prst="bentConnector3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/>
            <p:cNvSpPr txBox="1"/>
            <p:nvPr/>
          </p:nvSpPr>
          <p:spPr>
            <a:xfrm>
              <a:off x="10946665" y="2450067"/>
              <a:ext cx="1204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 … … … …</a:t>
              </a:r>
              <a:endParaRPr lang="en-US" dirty="0"/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179294" y="750203"/>
            <a:ext cx="5719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How does computer play chess?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6" name="5-Point Star 105"/>
          <p:cNvSpPr/>
          <p:nvPr/>
        </p:nvSpPr>
        <p:spPr>
          <a:xfrm>
            <a:off x="8328360" y="6014822"/>
            <a:ext cx="197194" cy="19719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5-Point Star 120"/>
          <p:cNvSpPr/>
          <p:nvPr/>
        </p:nvSpPr>
        <p:spPr>
          <a:xfrm>
            <a:off x="8694444" y="5108790"/>
            <a:ext cx="197194" cy="19719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5-Point Star 157"/>
          <p:cNvSpPr/>
          <p:nvPr/>
        </p:nvSpPr>
        <p:spPr>
          <a:xfrm>
            <a:off x="8328772" y="3835844"/>
            <a:ext cx="197194" cy="19719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5-Point Star 160"/>
          <p:cNvSpPr/>
          <p:nvPr/>
        </p:nvSpPr>
        <p:spPr>
          <a:xfrm>
            <a:off x="9038683" y="2338894"/>
            <a:ext cx="197194" cy="19719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ight Arrow 161"/>
          <p:cNvSpPr/>
          <p:nvPr/>
        </p:nvSpPr>
        <p:spPr>
          <a:xfrm rot="2989421">
            <a:off x="8380255" y="1488830"/>
            <a:ext cx="578403" cy="3613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692707" y="1822406"/>
            <a:ext cx="4720707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 Look for variations, as many as possible.</a:t>
            </a:r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78681" y="2567669"/>
            <a:ext cx="4720707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2. Evaluate board position. 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19521" y="3162368"/>
            <a:ext cx="2914987" cy="2193180"/>
            <a:chOff x="1519521" y="3162368"/>
            <a:chExt cx="2914987" cy="2193180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05431" y="3761938"/>
              <a:ext cx="1587038" cy="1593610"/>
            </a:xfrm>
            <a:prstGeom prst="rect">
              <a:avLst/>
            </a:prstGeom>
          </p:spPr>
        </p:pic>
        <p:sp>
          <p:nvSpPr>
            <p:cNvPr id="76" name="Rectangular Callout 75"/>
            <p:cNvSpPr/>
            <p:nvPr/>
          </p:nvSpPr>
          <p:spPr>
            <a:xfrm>
              <a:off x="3449767" y="3162368"/>
              <a:ext cx="412292" cy="307777"/>
            </a:xfrm>
            <a:prstGeom prst="wedgeRectCallout">
              <a:avLst>
                <a:gd name="adj1" fmla="val -38827"/>
                <a:gd name="adj2" fmla="val 121817"/>
              </a:avLst>
            </a:prstGeom>
            <a:ln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3.1</a:t>
              </a:r>
              <a:endParaRPr lang="en-US" sz="1400" dirty="0"/>
            </a:p>
          </p:txBody>
        </p:sp>
        <p:sp>
          <p:nvSpPr>
            <p:cNvPr id="79" name="Rectangular Callout 78"/>
            <p:cNvSpPr/>
            <p:nvPr/>
          </p:nvSpPr>
          <p:spPr>
            <a:xfrm>
              <a:off x="1519521" y="4435314"/>
              <a:ext cx="412292" cy="307777"/>
            </a:xfrm>
            <a:prstGeom prst="wedgeRectCallout">
              <a:avLst>
                <a:gd name="adj1" fmla="val 115654"/>
                <a:gd name="adj2" fmla="val -1974"/>
              </a:avLst>
            </a:prstGeom>
            <a:ln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3.3</a:t>
              </a:r>
              <a:endParaRPr lang="en-US" sz="1400" dirty="0"/>
            </a:p>
          </p:txBody>
        </p:sp>
        <p:sp>
          <p:nvSpPr>
            <p:cNvPr id="80" name="Rectangular Callout 79"/>
            <p:cNvSpPr/>
            <p:nvPr/>
          </p:nvSpPr>
          <p:spPr>
            <a:xfrm>
              <a:off x="1790771" y="3645870"/>
              <a:ext cx="276038" cy="307777"/>
            </a:xfrm>
            <a:prstGeom prst="wedgeRectCallout">
              <a:avLst>
                <a:gd name="adj1" fmla="val 104916"/>
                <a:gd name="adj2" fmla="val 62500"/>
              </a:avLst>
            </a:prstGeom>
            <a:ln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1</a:t>
              </a:r>
              <a:endParaRPr lang="en-US" sz="1400" dirty="0"/>
            </a:p>
          </p:txBody>
        </p:sp>
        <p:sp>
          <p:nvSpPr>
            <p:cNvPr id="81" name="Rectangular Callout 80"/>
            <p:cNvSpPr/>
            <p:nvPr/>
          </p:nvSpPr>
          <p:spPr>
            <a:xfrm>
              <a:off x="4022216" y="4871591"/>
              <a:ext cx="412292" cy="307777"/>
            </a:xfrm>
            <a:prstGeom prst="wedgeRectCallout">
              <a:avLst>
                <a:gd name="adj1" fmla="val -100805"/>
                <a:gd name="adj2" fmla="val 54763"/>
              </a:avLst>
            </a:prstGeom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5.0</a:t>
              </a:r>
              <a:endParaRPr lang="en-US" sz="1400" dirty="0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692707" y="5719254"/>
            <a:ext cx="4720707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. Propagate back to find the best move.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17459" y="5694421"/>
            <a:ext cx="418996" cy="4189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804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21" grpId="0" animBg="1"/>
      <p:bldP spid="158" grpId="0" animBg="1"/>
      <p:bldP spid="161" grpId="0" animBg="1"/>
      <p:bldP spid="162" grpId="0" animBg="1"/>
      <p:bldP spid="73" grpId="0" animBg="1"/>
      <p:bldP spid="74" grpId="0" animBg="1"/>
      <p:bldP spid="82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hixoxih.com/games/chess/images/2d-chessboard-plain-1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1140" y="249874"/>
            <a:ext cx="1369991" cy="13699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www.hixoxih.com/games/chess/images/2d-chessboard-plain-1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8733" y="1909341"/>
            <a:ext cx="605259" cy="6052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www.hixoxih.com/games/chess/images/2d-chessboard-plain-1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7307" y="1909335"/>
            <a:ext cx="605259" cy="6052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hixoxih.com/games/chess/images/2d-chessboard-plain-1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5881" y="1909337"/>
            <a:ext cx="605259" cy="6052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hixoxih.com/games/chess/images/2d-chessboard-plain-1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4455" y="1909337"/>
            <a:ext cx="605259" cy="6052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hixoxih.com/games/chess/images/2d-chessboard-plain-1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3029" y="1909338"/>
            <a:ext cx="605259" cy="6052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hixoxih.com/games/chess/images/2d-chessboard-plain-1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11604" y="1909334"/>
            <a:ext cx="605259" cy="6052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hixoxih.com/games/chess/images/2d-chessboard-plain-1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53199" y="1909336"/>
            <a:ext cx="605259" cy="6052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863349" y="202729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1" name="Elbow Connector 10"/>
          <p:cNvCxnSpPr>
            <a:stCxn id="2" idx="2"/>
            <a:endCxn id="3" idx="0"/>
          </p:cNvCxnSpPr>
          <p:nvPr/>
        </p:nvCxnSpPr>
        <p:spPr>
          <a:xfrm rot="5400000">
            <a:off x="7889012" y="552217"/>
            <a:ext cx="289476" cy="2424773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2" idx="2"/>
            <a:endCxn id="4" idx="0"/>
          </p:cNvCxnSpPr>
          <p:nvPr/>
        </p:nvCxnSpPr>
        <p:spPr>
          <a:xfrm rot="5400000">
            <a:off x="8248302" y="911501"/>
            <a:ext cx="289470" cy="1706199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2" idx="2"/>
            <a:endCxn id="5" idx="0"/>
          </p:cNvCxnSpPr>
          <p:nvPr/>
        </p:nvCxnSpPr>
        <p:spPr>
          <a:xfrm rot="5400000">
            <a:off x="8607588" y="1270789"/>
            <a:ext cx="289472" cy="98762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2" idx="2"/>
            <a:endCxn id="6" idx="0"/>
          </p:cNvCxnSpPr>
          <p:nvPr/>
        </p:nvCxnSpPr>
        <p:spPr>
          <a:xfrm rot="5400000">
            <a:off x="8966875" y="1630076"/>
            <a:ext cx="289472" cy="269051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2" idx="2"/>
            <a:endCxn id="7" idx="0"/>
          </p:cNvCxnSpPr>
          <p:nvPr/>
        </p:nvCxnSpPr>
        <p:spPr>
          <a:xfrm rot="16200000" flipH="1">
            <a:off x="9326161" y="1539839"/>
            <a:ext cx="289473" cy="449523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2" idx="2"/>
            <a:endCxn id="8" idx="0"/>
          </p:cNvCxnSpPr>
          <p:nvPr/>
        </p:nvCxnSpPr>
        <p:spPr>
          <a:xfrm rot="16200000" flipH="1">
            <a:off x="9685451" y="1180550"/>
            <a:ext cx="289469" cy="116809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2" idx="2"/>
            <a:endCxn id="9" idx="0"/>
          </p:cNvCxnSpPr>
          <p:nvPr/>
        </p:nvCxnSpPr>
        <p:spPr>
          <a:xfrm rot="16200000" flipH="1">
            <a:off x="10306247" y="559753"/>
            <a:ext cx="289471" cy="2409693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3" idx="2"/>
          </p:cNvCxnSpPr>
          <p:nvPr/>
        </p:nvCxnSpPr>
        <p:spPr>
          <a:xfrm rot="5400000">
            <a:off x="6382182" y="2651151"/>
            <a:ext cx="575733" cy="30263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3" idx="2"/>
          </p:cNvCxnSpPr>
          <p:nvPr/>
        </p:nvCxnSpPr>
        <p:spPr>
          <a:xfrm rot="5400000">
            <a:off x="6457839" y="2726808"/>
            <a:ext cx="575733" cy="151316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3" idx="2"/>
          </p:cNvCxnSpPr>
          <p:nvPr/>
        </p:nvCxnSpPr>
        <p:spPr>
          <a:xfrm rot="16200000" flipH="1">
            <a:off x="6571325" y="2764638"/>
            <a:ext cx="575733" cy="75656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3" idx="2"/>
          </p:cNvCxnSpPr>
          <p:nvPr/>
        </p:nvCxnSpPr>
        <p:spPr>
          <a:xfrm rot="16200000" flipH="1">
            <a:off x="6673667" y="2662296"/>
            <a:ext cx="575733" cy="28034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6" descr="http://www.hixoxih.com/games/chess/images/2d-chessboard-plain-1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8511" y="3577272"/>
            <a:ext cx="418996" cy="4189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www.hixoxih.com/games/chess/images/2d-chessboard-plain-1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82312" y="3577272"/>
            <a:ext cx="418996" cy="4189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www.hixoxih.com/games/chess/images/2d-chessboard-plain-1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06113" y="3577272"/>
            <a:ext cx="418996" cy="4189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www.hixoxih.com/games/chess/images/2d-chessboard-plain-1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9914" y="3577272"/>
            <a:ext cx="418996" cy="4189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www.hixoxih.com/games/chess/images/2d-chessboard-plain-1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6863" y="3577272"/>
            <a:ext cx="418996" cy="4189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0308228" y="357727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28" name="Elbow Connector 27"/>
          <p:cNvCxnSpPr>
            <a:stCxn id="7" idx="2"/>
            <a:endCxn id="22" idx="0"/>
          </p:cNvCxnSpPr>
          <p:nvPr/>
        </p:nvCxnSpPr>
        <p:spPr>
          <a:xfrm rot="5400000">
            <a:off x="8550497" y="2432109"/>
            <a:ext cx="1062675" cy="122765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7" idx="2"/>
            <a:endCxn id="23" idx="0"/>
          </p:cNvCxnSpPr>
          <p:nvPr/>
        </p:nvCxnSpPr>
        <p:spPr>
          <a:xfrm rot="5400000">
            <a:off x="8812398" y="2694010"/>
            <a:ext cx="1062675" cy="703849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7" idx="2"/>
            <a:endCxn id="24" idx="0"/>
          </p:cNvCxnSpPr>
          <p:nvPr/>
        </p:nvCxnSpPr>
        <p:spPr>
          <a:xfrm rot="5400000">
            <a:off x="9074298" y="2955910"/>
            <a:ext cx="1062675" cy="18004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7" idx="2"/>
            <a:endCxn id="25" idx="0"/>
          </p:cNvCxnSpPr>
          <p:nvPr/>
        </p:nvCxnSpPr>
        <p:spPr>
          <a:xfrm rot="16200000" flipH="1">
            <a:off x="9336198" y="2874057"/>
            <a:ext cx="1062675" cy="343753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7" idx="2"/>
            <a:endCxn id="26" idx="0"/>
          </p:cNvCxnSpPr>
          <p:nvPr/>
        </p:nvCxnSpPr>
        <p:spPr>
          <a:xfrm rot="16200000" flipH="1">
            <a:off x="9779673" y="2430583"/>
            <a:ext cx="1062675" cy="1230702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294932" y="2926934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… … … …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682821" y="2450067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… … … …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0946665" y="2450067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… … … …</a:t>
            </a:r>
            <a:endParaRPr lang="en-US" dirty="0"/>
          </a:p>
        </p:txBody>
      </p:sp>
      <p:pic>
        <p:nvPicPr>
          <p:cNvPr id="36" name="Picture 6" descr="http://www.hixoxih.com/games/chess/images/2d-chessboard-plain-1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3658" y="5694422"/>
            <a:ext cx="418996" cy="4189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http://www.hixoxih.com/games/chess/images/2d-chessboard-plain-1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7459" y="5694422"/>
            <a:ext cx="418996" cy="4189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http://www.hixoxih.com/games/chess/images/2d-chessboard-plain-1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1260" y="5694422"/>
            <a:ext cx="418996" cy="4189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://www.hixoxih.com/games/chess/images/2d-chessboard-plain-1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5061" y="5694422"/>
            <a:ext cx="418996" cy="4189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http://www.hixoxih.com/games/chess/images/2d-chessboard-plain-1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2010" y="5694422"/>
            <a:ext cx="418996" cy="4189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9743375" y="569442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0604625" y="3984379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… … … …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9793039" y="6212016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… … … …</a:t>
            </a:r>
            <a:endParaRPr lang="en-US" dirty="0"/>
          </a:p>
        </p:txBody>
      </p:sp>
      <p:cxnSp>
        <p:nvCxnSpPr>
          <p:cNvPr id="44" name="Elbow Connector 43"/>
          <p:cNvCxnSpPr>
            <a:stCxn id="53" idx="2"/>
            <a:endCxn id="36" idx="0"/>
          </p:cNvCxnSpPr>
          <p:nvPr/>
        </p:nvCxnSpPr>
        <p:spPr>
          <a:xfrm rot="5400000">
            <a:off x="8070888" y="5089320"/>
            <a:ext cx="437371" cy="772833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53" idx="2"/>
            <a:endCxn id="37" idx="0"/>
          </p:cNvCxnSpPr>
          <p:nvPr/>
        </p:nvCxnSpPr>
        <p:spPr>
          <a:xfrm rot="5400000">
            <a:off x="8332788" y="5351220"/>
            <a:ext cx="437371" cy="249032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53" idx="2"/>
            <a:endCxn id="38" idx="0"/>
          </p:cNvCxnSpPr>
          <p:nvPr/>
        </p:nvCxnSpPr>
        <p:spPr>
          <a:xfrm rot="16200000" flipH="1">
            <a:off x="8594688" y="5338351"/>
            <a:ext cx="437371" cy="274769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53" idx="2"/>
            <a:endCxn id="39" idx="0"/>
          </p:cNvCxnSpPr>
          <p:nvPr/>
        </p:nvCxnSpPr>
        <p:spPr>
          <a:xfrm rot="16200000" flipH="1">
            <a:off x="8856589" y="5076451"/>
            <a:ext cx="437371" cy="79857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53" idx="2"/>
            <a:endCxn id="40" idx="0"/>
          </p:cNvCxnSpPr>
          <p:nvPr/>
        </p:nvCxnSpPr>
        <p:spPr>
          <a:xfrm rot="16200000" flipH="1">
            <a:off x="9300063" y="4632976"/>
            <a:ext cx="437371" cy="1685519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23" idx="2"/>
            <a:endCxn id="58" idx="0"/>
          </p:cNvCxnSpPr>
          <p:nvPr/>
        </p:nvCxnSpPr>
        <p:spPr>
          <a:xfrm rot="16200000" flipH="1">
            <a:off x="9001082" y="3986996"/>
            <a:ext cx="154210" cy="17275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5-Point Star 49"/>
          <p:cNvSpPr/>
          <p:nvPr/>
        </p:nvSpPr>
        <p:spPr>
          <a:xfrm>
            <a:off x="8328360" y="6014822"/>
            <a:ext cx="197194" cy="19719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6" descr="http://www.hixoxih.com/games/chess/images/2d-chessboard-plain-1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8889" y="4838055"/>
            <a:ext cx="418996" cy="4189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http://www.hixoxih.com/games/chess/images/2d-chessboard-plain-1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2690" y="4838055"/>
            <a:ext cx="418996" cy="4189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http://www.hixoxih.com/games/chess/images/2d-chessboard-plain-1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6491" y="4838055"/>
            <a:ext cx="418996" cy="4189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http://www.hixoxih.com/games/chess/images/2d-chessboard-plain-1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0292" y="4838055"/>
            <a:ext cx="418996" cy="4189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http://www.hixoxih.com/games/chess/images/2d-chessboard-plain-1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77241" y="4838055"/>
            <a:ext cx="418996" cy="4189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9468606" y="483805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7" name="5-Point Star 56"/>
          <p:cNvSpPr/>
          <p:nvPr/>
        </p:nvSpPr>
        <p:spPr>
          <a:xfrm>
            <a:off x="8694444" y="5108790"/>
            <a:ext cx="197194" cy="19719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8562476" y="4150478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… … … …</a:t>
            </a:r>
            <a:endParaRPr lang="en-US" dirty="0"/>
          </a:p>
        </p:txBody>
      </p:sp>
      <p:cxnSp>
        <p:nvCxnSpPr>
          <p:cNvPr id="59" name="Elbow Connector 58"/>
          <p:cNvCxnSpPr>
            <a:stCxn id="58" idx="2"/>
            <a:endCxn id="53" idx="0"/>
          </p:cNvCxnSpPr>
          <p:nvPr/>
        </p:nvCxnSpPr>
        <p:spPr>
          <a:xfrm rot="5400000">
            <a:off x="8761155" y="4434645"/>
            <a:ext cx="318245" cy="48857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8" idx="2"/>
            <a:endCxn id="51" idx="0"/>
          </p:cNvCxnSpPr>
          <p:nvPr/>
        </p:nvCxnSpPr>
        <p:spPr>
          <a:xfrm rot="5400000">
            <a:off x="8237354" y="3910844"/>
            <a:ext cx="318245" cy="153617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58" idx="2"/>
            <a:endCxn id="52" idx="0"/>
          </p:cNvCxnSpPr>
          <p:nvPr/>
        </p:nvCxnSpPr>
        <p:spPr>
          <a:xfrm rot="5400000">
            <a:off x="8499254" y="4172744"/>
            <a:ext cx="318245" cy="1012376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58" idx="2"/>
            <a:endCxn id="54" idx="0"/>
          </p:cNvCxnSpPr>
          <p:nvPr/>
        </p:nvCxnSpPr>
        <p:spPr>
          <a:xfrm rot="16200000" flipH="1">
            <a:off x="9023055" y="4661319"/>
            <a:ext cx="318245" cy="35226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58" idx="2"/>
            <a:endCxn id="55" idx="0"/>
          </p:cNvCxnSpPr>
          <p:nvPr/>
        </p:nvCxnSpPr>
        <p:spPr>
          <a:xfrm rot="16200000" flipH="1">
            <a:off x="9466529" y="4217844"/>
            <a:ext cx="318245" cy="92217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5-Point Star 63"/>
          <p:cNvSpPr/>
          <p:nvPr/>
        </p:nvSpPr>
        <p:spPr>
          <a:xfrm>
            <a:off x="8328772" y="3835844"/>
            <a:ext cx="197194" cy="19719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5-Point Star 64"/>
          <p:cNvSpPr/>
          <p:nvPr/>
        </p:nvSpPr>
        <p:spPr>
          <a:xfrm>
            <a:off x="9038683" y="2338894"/>
            <a:ext cx="197194" cy="19719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Arrow 65"/>
          <p:cNvSpPr/>
          <p:nvPr/>
        </p:nvSpPr>
        <p:spPr>
          <a:xfrm rot="2989421">
            <a:off x="8380255" y="1488830"/>
            <a:ext cx="578403" cy="3613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842682" y="598441"/>
            <a:ext cx="4363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Why can’t computer play Go in the same way?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92707" y="2046969"/>
            <a:ext cx="4720707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baseline="30000" dirty="0" smtClean="0">
                <a:solidFill>
                  <a:srgbClr val="FF0000"/>
                </a:solidFill>
              </a:rPr>
              <a:t>170             </a:t>
            </a:r>
            <a:r>
              <a:rPr lang="en-US" dirty="0" smtClean="0">
                <a:solidFill>
                  <a:schemeClr val="bg1"/>
                </a:solidFill>
              </a:rPr>
              <a:t>Too much </a:t>
            </a:r>
            <a:r>
              <a:rPr lang="en-US" dirty="0" smtClean="0">
                <a:solidFill>
                  <a:srgbClr val="FF0000"/>
                </a:solidFill>
              </a:rPr>
              <a:t>more</a:t>
            </a:r>
            <a:r>
              <a:rPr lang="en-US" dirty="0" smtClean="0">
                <a:solidFill>
                  <a:schemeClr val="bg1"/>
                </a:solidFill>
              </a:rPr>
              <a:t> variations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2706" y="2722767"/>
            <a:ext cx="4720707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Evaluation is difficult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285748" y="6113418"/>
            <a:ext cx="1597360" cy="30777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How do you count?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3997" y="3691817"/>
            <a:ext cx="2298121" cy="2292474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6424390" y="234484"/>
            <a:ext cx="5708743" cy="5953622"/>
            <a:chOff x="6424390" y="234484"/>
            <a:chExt cx="5708743" cy="5953622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55519" y="234484"/>
              <a:ext cx="1378736" cy="1385380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24390" y="1965128"/>
              <a:ext cx="491316" cy="493684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13533" y="2141049"/>
              <a:ext cx="491316" cy="493684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78334" y="1922617"/>
              <a:ext cx="491316" cy="493684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73231" y="2092052"/>
              <a:ext cx="491316" cy="493684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99108" y="1967611"/>
              <a:ext cx="491316" cy="493684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44766" y="2106251"/>
              <a:ext cx="491316" cy="493684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75175" y="2007072"/>
              <a:ext cx="491316" cy="493684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79354" y="2117528"/>
              <a:ext cx="491316" cy="493684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46153" y="1995795"/>
              <a:ext cx="491316" cy="493684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98077" y="2095105"/>
              <a:ext cx="491316" cy="493684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70897" y="2027297"/>
              <a:ext cx="491316" cy="493684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88597" y="2137050"/>
              <a:ext cx="491316" cy="493684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41081" y="1780455"/>
              <a:ext cx="491316" cy="493684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03830" y="2169459"/>
              <a:ext cx="491316" cy="493684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79910" y="2007072"/>
              <a:ext cx="491316" cy="493684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10145" y="2079088"/>
              <a:ext cx="491316" cy="493684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5803" y="1956383"/>
              <a:ext cx="491316" cy="493684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16869" y="2207964"/>
              <a:ext cx="491316" cy="493684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353199" y="1831849"/>
              <a:ext cx="491316" cy="493684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41817" y="2099185"/>
              <a:ext cx="491316" cy="493684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42690" y="3330429"/>
              <a:ext cx="491316" cy="493684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89573" y="3539928"/>
              <a:ext cx="491316" cy="493684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06761" y="3433691"/>
              <a:ext cx="491316" cy="493684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38471" y="3661589"/>
              <a:ext cx="491316" cy="493684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93029" y="3401783"/>
              <a:ext cx="491316" cy="493684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52630" y="3539928"/>
              <a:ext cx="491316" cy="493684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60276" y="3646313"/>
              <a:ext cx="491316" cy="493684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05963" y="3399471"/>
              <a:ext cx="491316" cy="493684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16910" y="3589002"/>
              <a:ext cx="491316" cy="493684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46665" y="3369098"/>
              <a:ext cx="491316" cy="493684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82861" y="4678931"/>
              <a:ext cx="491316" cy="493684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50864" y="4775879"/>
              <a:ext cx="491316" cy="493684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50876" y="5010208"/>
              <a:ext cx="491316" cy="493684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82702" y="4721948"/>
              <a:ext cx="491316" cy="493684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05815" y="4925773"/>
              <a:ext cx="491316" cy="493684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29884" y="4617808"/>
              <a:ext cx="491316" cy="493684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78698" y="4846110"/>
              <a:ext cx="491316" cy="493684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38683" y="4960545"/>
              <a:ext cx="491316" cy="493684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98077" y="4678932"/>
              <a:ext cx="491316" cy="493684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84341" y="4846110"/>
              <a:ext cx="491316" cy="493684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89393" y="4986847"/>
              <a:ext cx="491316" cy="493684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13134" y="4748061"/>
              <a:ext cx="491316" cy="493684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42741" y="5657078"/>
              <a:ext cx="491316" cy="493684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97032" y="5480134"/>
              <a:ext cx="491316" cy="493684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02808" y="5619735"/>
              <a:ext cx="491316" cy="493684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36082" y="5694422"/>
              <a:ext cx="491316" cy="493684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42320" y="5694422"/>
              <a:ext cx="491316" cy="493684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26718" y="5681457"/>
              <a:ext cx="491316" cy="493684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37469" y="5619734"/>
              <a:ext cx="491316" cy="493684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15850" y="5694422"/>
              <a:ext cx="491316" cy="493684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84345" y="5661873"/>
              <a:ext cx="491316" cy="493684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07792" y="2799090"/>
              <a:ext cx="491316" cy="493684"/>
            </a:xfrm>
            <a:prstGeom prst="rect">
              <a:avLst/>
            </a:prstGeom>
          </p:spPr>
        </p:pic>
      </p:grpSp>
      <p:cxnSp>
        <p:nvCxnSpPr>
          <p:cNvPr id="133" name="Straight Arrow Connector 132"/>
          <p:cNvCxnSpPr/>
          <p:nvPr/>
        </p:nvCxnSpPr>
        <p:spPr>
          <a:xfrm>
            <a:off x="4383741" y="5619734"/>
            <a:ext cx="2999120" cy="28898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6331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2" grpId="0" animBg="1"/>
      <p:bldP spid="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" t="4019" r="1287" b="36270"/>
          <a:stretch/>
        </p:blipFill>
        <p:spPr>
          <a:xfrm>
            <a:off x="1634241" y="4951796"/>
            <a:ext cx="1552198" cy="1567416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cxnSp>
        <p:nvCxnSpPr>
          <p:cNvPr id="1044" name="Elbow Connector 1043"/>
          <p:cNvCxnSpPr>
            <a:endCxn id="54" idx="0"/>
          </p:cNvCxnSpPr>
          <p:nvPr/>
        </p:nvCxnSpPr>
        <p:spPr>
          <a:xfrm rot="16200000" flipH="1">
            <a:off x="1748404" y="4289860"/>
            <a:ext cx="842966" cy="480906"/>
          </a:xfrm>
          <a:prstGeom prst="bentConnector3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3484" y="226451"/>
            <a:ext cx="1253315" cy="12593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551" y="1919786"/>
            <a:ext cx="491316" cy="493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4448" y="1919786"/>
            <a:ext cx="491316" cy="493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23345" y="1919786"/>
            <a:ext cx="491316" cy="493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2242" y="1919786"/>
            <a:ext cx="491316" cy="493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61140" y="1919786"/>
            <a:ext cx="491316" cy="4936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551" y="1919786"/>
            <a:ext cx="491316" cy="4936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92821" y="191978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…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30" name="Group 1029"/>
          <p:cNvGrpSpPr/>
          <p:nvPr/>
        </p:nvGrpSpPr>
        <p:grpSpPr>
          <a:xfrm>
            <a:off x="1253223" y="3058890"/>
            <a:ext cx="2040247" cy="1425268"/>
            <a:chOff x="2356014" y="3302432"/>
            <a:chExt cx="2040247" cy="1425268"/>
          </a:xfrm>
        </p:grpSpPr>
        <p:grpSp>
          <p:nvGrpSpPr>
            <p:cNvPr id="21" name="Group 20"/>
            <p:cNvGrpSpPr/>
            <p:nvPr/>
          </p:nvGrpSpPr>
          <p:grpSpPr>
            <a:xfrm>
              <a:off x="2446584" y="3302432"/>
              <a:ext cx="1696642" cy="1425268"/>
              <a:chOff x="2446584" y="3302432"/>
              <a:chExt cx="1696642" cy="1425268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190733" y="3758032"/>
                <a:ext cx="491316" cy="493684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060768" y="4151062"/>
                <a:ext cx="491316" cy="493684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8" cstate="print">
                <a:grayscl/>
              </a:blip>
              <a:stretch>
                <a:fillRect/>
              </a:stretch>
            </p:blipFill>
            <p:spPr>
              <a:xfrm>
                <a:off x="3651910" y="4234016"/>
                <a:ext cx="491316" cy="493684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446584" y="3706253"/>
                <a:ext cx="491316" cy="493684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40908" y="3459411"/>
                <a:ext cx="491316" cy="493684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 cstate="print">
                <a:grayscl/>
              </a:blip>
              <a:stretch>
                <a:fillRect/>
              </a:stretch>
            </p:blipFill>
            <p:spPr>
              <a:xfrm>
                <a:off x="2740561" y="3858686"/>
                <a:ext cx="491316" cy="493684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834885" y="3553820"/>
                <a:ext cx="491316" cy="493684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 cstate="print">
                <a:grayscl/>
              </a:blip>
              <a:stretch>
                <a:fillRect/>
              </a:stretch>
            </p:blipFill>
            <p:spPr>
              <a:xfrm>
                <a:off x="3231877" y="3302432"/>
                <a:ext cx="491316" cy="49368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grayscl/>
              </a:blip>
              <a:stretch>
                <a:fillRect/>
              </a:stretch>
            </p:blipFill>
            <p:spPr>
              <a:xfrm>
                <a:off x="3606798" y="3580559"/>
                <a:ext cx="491316" cy="493684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 cstate="print">
                <a:grayscl/>
              </a:blip>
              <a:stretch>
                <a:fillRect/>
              </a:stretch>
            </p:blipFill>
            <p:spPr>
              <a:xfrm>
                <a:off x="3431530" y="3955854"/>
                <a:ext cx="491316" cy="493684"/>
              </a:xfrm>
              <a:prstGeom prst="rect">
                <a:avLst/>
              </a:prstGeom>
            </p:spPr>
          </p:pic>
        </p:grpSp>
        <p:pic>
          <p:nvPicPr>
            <p:cNvPr id="1028" name="Picture 4" descr="http://www.thetownie.net/wp-content/uploads/2012/03/671px-Two_red_dice_01.svg_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6014" y="3319859"/>
              <a:ext cx="2040247" cy="1307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Elbow Connector 24"/>
          <p:cNvCxnSpPr>
            <a:stCxn id="2" idx="2"/>
            <a:endCxn id="3" idx="0"/>
          </p:cNvCxnSpPr>
          <p:nvPr/>
        </p:nvCxnSpPr>
        <p:spPr>
          <a:xfrm rot="5400000">
            <a:off x="1738686" y="678330"/>
            <a:ext cx="433980" cy="2048933"/>
          </a:xfrm>
          <a:prstGeom prst="bent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" idx="2"/>
            <a:endCxn id="5" idx="0"/>
          </p:cNvCxnSpPr>
          <p:nvPr/>
        </p:nvCxnSpPr>
        <p:spPr>
          <a:xfrm rot="5400000">
            <a:off x="2073134" y="1012778"/>
            <a:ext cx="433980" cy="1380036"/>
          </a:xfrm>
          <a:prstGeom prst="bent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" idx="2"/>
            <a:endCxn id="6" idx="0"/>
          </p:cNvCxnSpPr>
          <p:nvPr/>
        </p:nvCxnSpPr>
        <p:spPr>
          <a:xfrm rot="5400000">
            <a:off x="2407583" y="1347227"/>
            <a:ext cx="433980" cy="711139"/>
          </a:xfrm>
          <a:prstGeom prst="bent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" idx="2"/>
            <a:endCxn id="7" idx="0"/>
          </p:cNvCxnSpPr>
          <p:nvPr/>
        </p:nvCxnSpPr>
        <p:spPr>
          <a:xfrm rot="5400000">
            <a:off x="2742031" y="1681675"/>
            <a:ext cx="433980" cy="42242"/>
          </a:xfrm>
          <a:prstGeom prst="bent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Elbow Connector 1024"/>
          <p:cNvCxnSpPr>
            <a:stCxn id="2" idx="2"/>
            <a:endCxn id="8" idx="0"/>
          </p:cNvCxnSpPr>
          <p:nvPr/>
        </p:nvCxnSpPr>
        <p:spPr>
          <a:xfrm rot="16200000" flipH="1">
            <a:off x="3076480" y="1389468"/>
            <a:ext cx="433980" cy="626656"/>
          </a:xfrm>
          <a:prstGeom prst="bent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Elbow Connector 1028"/>
          <p:cNvCxnSpPr>
            <a:stCxn id="2" idx="2"/>
            <a:endCxn id="9" idx="0"/>
          </p:cNvCxnSpPr>
          <p:nvPr/>
        </p:nvCxnSpPr>
        <p:spPr>
          <a:xfrm rot="16200000" flipH="1">
            <a:off x="3834185" y="631762"/>
            <a:ext cx="433980" cy="2142067"/>
          </a:xfrm>
          <a:prstGeom prst="bent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10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" t="4019" r="1287" b="36270"/>
          <a:stretch/>
        </p:blipFill>
        <p:spPr>
          <a:xfrm>
            <a:off x="578349" y="5129578"/>
            <a:ext cx="1552198" cy="1567416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cxnSp>
        <p:nvCxnSpPr>
          <p:cNvPr id="1037" name="Elbow Connector 1036"/>
          <p:cNvCxnSpPr>
            <a:stCxn id="8" idx="2"/>
            <a:endCxn id="15" idx="0"/>
          </p:cNvCxnSpPr>
          <p:nvPr/>
        </p:nvCxnSpPr>
        <p:spPr>
          <a:xfrm rot="5400000">
            <a:off x="2668061" y="2120153"/>
            <a:ext cx="645420" cy="1232054"/>
          </a:xfrm>
          <a:prstGeom prst="bentConnector3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Elbow Connector 1038"/>
          <p:cNvCxnSpPr>
            <a:stCxn id="19" idx="2"/>
            <a:endCxn id="1031" idx="0"/>
          </p:cNvCxnSpPr>
          <p:nvPr/>
        </p:nvCxnSpPr>
        <p:spPr>
          <a:xfrm rot="5400000">
            <a:off x="1414855" y="4340798"/>
            <a:ext cx="728374" cy="849187"/>
          </a:xfrm>
          <a:prstGeom prst="bentConnector3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400800" y="1116473"/>
            <a:ext cx="5567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Monte Carlo Tree Search (MCTS)</a:t>
            </a:r>
            <a:endParaRPr lang="en-US" sz="3200" dirty="0"/>
          </a:p>
        </p:txBody>
      </p:sp>
      <p:sp>
        <p:nvSpPr>
          <p:cNvPr id="52" name="TextBox 51"/>
          <p:cNvSpPr txBox="1"/>
          <p:nvPr/>
        </p:nvSpPr>
        <p:spPr>
          <a:xfrm>
            <a:off x="6400800" y="671462"/>
            <a:ext cx="5567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2006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53759" y="2480611"/>
            <a:ext cx="136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0.61733…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24715" y="3382404"/>
            <a:ext cx="476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(from a position) Play a bunch of </a:t>
            </a:r>
            <a:r>
              <a:rPr lang="en-US" u="sng" dirty="0" smtClean="0">
                <a:solidFill>
                  <a:srgbClr val="FF0000"/>
                </a:solidFill>
              </a:rPr>
              <a:t>Random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games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6924715" y="4423191"/>
            <a:ext cx="476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(to a state) where </a:t>
            </a:r>
            <a:r>
              <a:rPr lang="en-US" u="sng" dirty="0" smtClean="0">
                <a:solidFill>
                  <a:srgbClr val="FF0000"/>
                </a:solidFill>
              </a:rPr>
              <a:t>precise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scoring can be done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6924715" y="5463669"/>
            <a:ext cx="476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Assign “winning rate” to a certain move</a:t>
            </a:r>
            <a:endParaRPr lang="en-US" dirty="0"/>
          </a:p>
        </p:txBody>
      </p:sp>
      <p:sp>
        <p:nvSpPr>
          <p:cNvPr id="67" name="Right Arrow 66"/>
          <p:cNvSpPr/>
          <p:nvPr/>
        </p:nvSpPr>
        <p:spPr>
          <a:xfrm rot="2989421">
            <a:off x="1040187" y="1407664"/>
            <a:ext cx="578403" cy="3613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1114884" y="2480611"/>
            <a:ext cx="136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0.86245…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8057" y="5533069"/>
            <a:ext cx="13640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Black Win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225283" y="5455175"/>
            <a:ext cx="136403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White Win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3" name="Picture 6" descr="https://encrypted-tbn3.gstatic.com/images?q=tbn:ANd9GcSi814Ke45HdSJ9AunfyIIczxO2QN_OXNPQHKTy2aL1sHcapd6ErPlNFjiM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1140" y="1919787"/>
            <a:ext cx="199449" cy="19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2.gstatic.com/images?q=tbn:ANd9GcSEzPEqMP3lBHQK_JI0UhBrkUA6KQKObiBfiyboPOeTS6NSPGEufWZGIl-H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0843" y="2317006"/>
            <a:ext cx="192928" cy="19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https://encrypted-tbn3.gstatic.com/images?q=tbn:ANd9GcSi814Ke45HdSJ9AunfyIIczxO2QN_OXNPQHKTy2aL1sHcapd6ErPlNFjiM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9803" y="1919786"/>
            <a:ext cx="199449" cy="19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https://encrypted-tbn3.gstatic.com/images?q=tbn:ANd9GcSi814Ke45HdSJ9AunfyIIczxO2QN_OXNPQHKTy2aL1sHcapd6ErPlNFjiM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1140" y="2117557"/>
            <a:ext cx="199449" cy="19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https://encrypted-tbn3.gstatic.com/images?q=tbn:ANd9GcSi814Ke45HdSJ9AunfyIIczxO2QN_OXNPQHKTy2aL1sHcapd6ErPlNFjiM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2731" y="1919785"/>
            <a:ext cx="199449" cy="19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https://encrypted-tbn2.gstatic.com/images?q=tbn:ANd9GcSEzPEqMP3lBHQK_JI0UhBrkUA6KQKObiBfiyboPOeTS6NSPGEufWZGIl-H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9252" y="2124078"/>
            <a:ext cx="192928" cy="19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https://encrypted-tbn2.gstatic.com/images?q=tbn:ANd9GcSEzPEqMP3lBHQK_JI0UhBrkUA6KQKObiBfiyboPOeTS6NSPGEufWZGIl-H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6324" y="2313605"/>
            <a:ext cx="192928" cy="19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https://encrypted-tbn3.gstatic.com/images?q=tbn:ANd9GcSi814Ke45HdSJ9AunfyIIczxO2QN_OXNPQHKTy2aL1sHcapd6ErPlNFjiM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211" y="2124078"/>
            <a:ext cx="199449" cy="19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s://encrypted-tbn3.gstatic.com/images?q=tbn:ANd9GcSi814Ke45HdSJ9AunfyIIczxO2QN_OXNPQHKTy2aL1sHcapd6ErPlNFjiM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3762" y="2310345"/>
            <a:ext cx="199449" cy="19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1365346" y="1925906"/>
            <a:ext cx="592631" cy="590149"/>
            <a:chOff x="851412" y="607490"/>
            <a:chExt cx="592631" cy="590149"/>
          </a:xfrm>
        </p:grpSpPr>
        <p:pic>
          <p:nvPicPr>
            <p:cNvPr id="60" name="Picture 6" descr="https://encrypted-tbn3.gstatic.com/images?q=tbn:ANd9GcSi814Ke45HdSJ9AunfyIIczxO2QN_OXNPQHKTy2aL1sHcapd6ErPlNFjiM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412" y="607492"/>
              <a:ext cx="199449" cy="199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8" descr="https://encrypted-tbn2.gstatic.com/images?q=tbn:ANd9GcSEzPEqMP3lBHQK_JI0UhBrkUA6KQKObiBfiyboPOeTS6NSPGEufWZGIl-H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115" y="1004711"/>
              <a:ext cx="192928" cy="192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6" descr="https://encrypted-tbn3.gstatic.com/images?q=tbn:ANd9GcSi814Ke45HdSJ9AunfyIIczxO2QN_OXNPQHKTy2aL1sHcapd6ErPlNFjiM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075" y="607491"/>
              <a:ext cx="199449" cy="199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6" descr="https://encrypted-tbn3.gstatic.com/images?q=tbn:ANd9GcSi814Ke45HdSJ9AunfyIIczxO2QN_OXNPQHKTy2aL1sHcapd6ErPlNFjiM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412" y="805262"/>
              <a:ext cx="199449" cy="199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6" descr="https://encrypted-tbn3.gstatic.com/images?q=tbn:ANd9GcSi814Ke45HdSJ9AunfyIIczxO2QN_OXNPQHKTy2aL1sHcapd6ErPlNFjiM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3003" y="607490"/>
              <a:ext cx="199449" cy="199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6" descr="https://encrypted-tbn3.gstatic.com/images?q=tbn:ANd9GcSi814Ke45HdSJ9AunfyIIczxO2QN_OXNPQHKTy2aL1sHcapd6ErPlNFjiM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554" y="801270"/>
              <a:ext cx="199449" cy="199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6" descr="https://encrypted-tbn3.gstatic.com/images?q=tbn:ANd9GcSi814Ke45HdSJ9AunfyIIczxO2QN_OXNPQHKTy2aL1sHcapd6ErPlNFjiM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034" y="998050"/>
              <a:ext cx="199449" cy="199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6" descr="https://encrypted-tbn3.gstatic.com/images?q=tbn:ANd9GcSi814Ke45HdSJ9AunfyIIczxO2QN_OXNPQHKTy2aL1sHcapd6ErPlNFjiM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271" y="798600"/>
              <a:ext cx="199449" cy="199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6" descr="https://encrypted-tbn3.gstatic.com/images?q=tbn:ANd9GcSi814Ke45HdSJ9AunfyIIczxO2QN_OXNPQHKTy2aL1sHcapd6ErPlNFjiM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774" y="998049"/>
              <a:ext cx="199449" cy="199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12657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4" grpId="0"/>
      <p:bldP spid="65" grpId="0"/>
      <p:bldP spid="66" grpId="0"/>
      <p:bldP spid="67" grpId="0" animBg="1"/>
      <p:bldP spid="68" grpId="0"/>
      <p:bldP spid="42" grpId="0" animBg="1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2556" y="1253020"/>
            <a:ext cx="1533525" cy="153352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8" name="Group 17"/>
          <p:cNvGrpSpPr/>
          <p:nvPr/>
        </p:nvGrpSpPr>
        <p:grpSpPr>
          <a:xfrm>
            <a:off x="2397743" y="4286340"/>
            <a:ext cx="8763316" cy="723877"/>
            <a:chOff x="2408856" y="5126031"/>
            <a:chExt cx="8763316" cy="723877"/>
          </a:xfrm>
        </p:grpSpPr>
        <p:sp>
          <p:nvSpPr>
            <p:cNvPr id="19" name="TextBox 18"/>
            <p:cNvSpPr txBox="1"/>
            <p:nvPr/>
          </p:nvSpPr>
          <p:spPr>
            <a:xfrm>
              <a:off x="7546710" y="5264899"/>
              <a:ext cx="36254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Guo Juan 5</a:t>
              </a:r>
              <a:r>
                <a:rPr lang="en-US" sz="3200" dirty="0" smtClean="0">
                  <a:solidFill>
                    <a:srgbClr val="FF0000"/>
                  </a:solidFill>
                </a:rPr>
                <a:t>p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82121" y="5265133"/>
              <a:ext cx="20344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20</a:t>
              </a:r>
              <a:r>
                <a:rPr lang="en-US" sz="3200" dirty="0" smtClean="0"/>
                <a:t>07</a:t>
              </a:r>
              <a:endParaRPr lang="en-US" sz="3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42976" y="5264899"/>
              <a:ext cx="20344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“</a:t>
              </a:r>
              <a:r>
                <a:rPr lang="en-US" sz="3200" dirty="0" err="1" smtClean="0">
                  <a:solidFill>
                    <a:schemeClr val="bg1"/>
                  </a:solidFill>
                </a:rPr>
                <a:t>MoGo</a:t>
              </a:r>
              <a:r>
                <a:rPr lang="en-US" sz="3200" dirty="0" smtClean="0">
                  <a:solidFill>
                    <a:schemeClr val="bg1"/>
                  </a:solidFill>
                </a:rPr>
                <a:t>”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pic>
          <p:nvPicPr>
            <p:cNvPr id="23" name="Picture 4" descr="http://us.cdn1.123rf.com/168nwm/myvector/myvector1201/myvector120101449/12121555-vector-illustration-of-single-isolated-cup-ico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10000" b="90000" l="10000" r="90000">
                          <a14:foregroundMark x1="32143" y1="41071" x2="69643" y2="38690"/>
                          <a14:foregroundMark x1="50000" y1="65476" x2="50000" y2="65476"/>
                          <a14:foregroundMark x1="55357" y1="70833" x2="55357" y2="7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8856" y="5126031"/>
              <a:ext cx="633369" cy="633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2397743" y="4899943"/>
            <a:ext cx="8879857" cy="747417"/>
            <a:chOff x="2397745" y="5109106"/>
            <a:chExt cx="8879857" cy="747417"/>
          </a:xfrm>
        </p:grpSpPr>
        <p:sp>
          <p:nvSpPr>
            <p:cNvPr id="29" name="TextBox 28"/>
            <p:cNvSpPr txBox="1"/>
            <p:nvPr/>
          </p:nvSpPr>
          <p:spPr>
            <a:xfrm>
              <a:off x="7555402" y="5271748"/>
              <a:ext cx="372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Chou Chun-</a:t>
              </a:r>
              <a:r>
                <a:rPr lang="en-US" sz="3200" dirty="0" err="1" smtClean="0"/>
                <a:t>hsun</a:t>
              </a:r>
              <a:r>
                <a:rPr lang="en-US" sz="3200" dirty="0" smtClean="0"/>
                <a:t> 9</a:t>
              </a:r>
              <a:r>
                <a:rPr lang="en-US" sz="3200" dirty="0" smtClean="0">
                  <a:solidFill>
                    <a:srgbClr val="FF0000"/>
                  </a:solidFill>
                </a:rPr>
                <a:t>p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82121" y="5265133"/>
              <a:ext cx="20344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20</a:t>
              </a:r>
              <a:r>
                <a:rPr lang="en-US" sz="3200" dirty="0" smtClean="0"/>
                <a:t>09</a:t>
              </a:r>
              <a:endParaRPr lang="en-US" sz="3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842976" y="5264899"/>
              <a:ext cx="20344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“</a:t>
              </a:r>
              <a:r>
                <a:rPr lang="en-US" sz="3200" dirty="0" err="1" smtClean="0">
                  <a:solidFill>
                    <a:schemeClr val="bg1"/>
                  </a:solidFill>
                </a:rPr>
                <a:t>MoGo</a:t>
              </a:r>
              <a:r>
                <a:rPr lang="en-US" sz="3200" dirty="0" smtClean="0">
                  <a:solidFill>
                    <a:schemeClr val="bg1"/>
                  </a:solidFill>
                </a:rPr>
                <a:t>”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pic>
          <p:nvPicPr>
            <p:cNvPr id="32" name="Picture 4" descr="http://us.cdn1.123rf.com/168nwm/myvector/myvector1201/myvector120101449/12121555-vector-illustration-of-single-isolated-cup-ico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10000" b="90000" l="10000" r="90000">
                          <a14:foregroundMark x1="32143" y1="41071" x2="69643" y2="38690"/>
                          <a14:foregroundMark x1="50000" y1="65476" x2="50000" y2="65476"/>
                          <a14:foregroundMark x1="55357" y1="70833" x2="55357" y2="7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745" y="5109106"/>
              <a:ext cx="633369" cy="633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2397743" y="5496545"/>
            <a:ext cx="9319128" cy="723877"/>
            <a:chOff x="2397745" y="5126031"/>
            <a:chExt cx="9319128" cy="723877"/>
          </a:xfrm>
        </p:grpSpPr>
        <p:sp>
          <p:nvSpPr>
            <p:cNvPr id="35" name="TextBox 34"/>
            <p:cNvSpPr txBox="1"/>
            <p:nvPr/>
          </p:nvSpPr>
          <p:spPr>
            <a:xfrm>
              <a:off x="7321265" y="5264899"/>
              <a:ext cx="4395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Many </a:t>
              </a:r>
              <a:r>
                <a:rPr lang="en-US" sz="3200" dirty="0" smtClean="0">
                  <a:solidFill>
                    <a:srgbClr val="FF0000"/>
                  </a:solidFill>
                </a:rPr>
                <a:t>p</a:t>
              </a:r>
              <a:r>
                <a:rPr lang="en-US" sz="3200" dirty="0" smtClean="0"/>
                <a:t>’s, including 9</a:t>
              </a:r>
              <a:r>
                <a:rPr lang="en-US" sz="3200" dirty="0" smtClean="0">
                  <a:solidFill>
                    <a:srgbClr val="FF0000"/>
                  </a:solidFill>
                </a:rPr>
                <a:t>p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82121" y="5265133"/>
              <a:ext cx="20344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20</a:t>
              </a:r>
              <a:r>
                <a:rPr lang="en-US" sz="3200" dirty="0" smtClean="0"/>
                <a:t>11</a:t>
              </a:r>
              <a:endParaRPr lang="en-US" sz="32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842976" y="5264899"/>
              <a:ext cx="20344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“Zen”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pic>
          <p:nvPicPr>
            <p:cNvPr id="38" name="Picture 4" descr="http://us.cdn1.123rf.com/168nwm/myvector/myvector1201/myvector120101449/12121555-vector-illustration-of-single-isolated-cup-ico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10000" b="90000" l="10000" r="90000">
                          <a14:foregroundMark x1="32143" y1="41071" x2="69643" y2="38690"/>
                          <a14:foregroundMark x1="50000" y1="65476" x2="50000" y2="65476"/>
                          <a14:foregroundMark x1="55357" y1="70833" x2="55357" y2="7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745" y="5126031"/>
              <a:ext cx="633369" cy="633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" y="657155"/>
            <a:ext cx="3249299" cy="318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13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684329" y="718401"/>
            <a:ext cx="6123058" cy="633369"/>
            <a:chOff x="3741460" y="5132880"/>
            <a:chExt cx="6123058" cy="633369"/>
          </a:xfrm>
        </p:grpSpPr>
        <p:sp>
          <p:nvSpPr>
            <p:cNvPr id="19" name="TextBox 18"/>
            <p:cNvSpPr txBox="1"/>
            <p:nvPr/>
          </p:nvSpPr>
          <p:spPr>
            <a:xfrm>
              <a:off x="7246825" y="5264899"/>
              <a:ext cx="26176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Kim </a:t>
              </a:r>
              <a:r>
                <a:rPr lang="en-US" sz="2400" dirty="0" err="1" smtClean="0"/>
                <a:t>Myungwan</a:t>
              </a:r>
              <a:r>
                <a:rPr lang="en-US" sz="2400" dirty="0" smtClean="0"/>
                <a:t> 8</a:t>
              </a:r>
              <a:r>
                <a:rPr lang="en-US" sz="2400" dirty="0" smtClean="0">
                  <a:solidFill>
                    <a:srgbClr val="FF0000"/>
                  </a:solidFill>
                </a:rPr>
                <a:t>p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87603" y="5265133"/>
              <a:ext cx="10336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2008</a:t>
              </a:r>
              <a:endParaRPr lang="en-US" sz="2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32515" y="5264899"/>
              <a:ext cx="20344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“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MoGo</a:t>
              </a:r>
              <a:r>
                <a:rPr lang="en-US" sz="2400" dirty="0" smtClean="0">
                  <a:solidFill>
                    <a:schemeClr val="bg1"/>
                  </a:solidFill>
                </a:rPr>
                <a:t>”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23" name="Picture 4" descr="http://us.cdn1.123rf.com/168nwm/myvector/myvector1201/myvector120101449/12121555-vector-illustration-of-single-isolated-cup-ico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10000" b="90000" l="10000" r="90000">
                          <a14:foregroundMark x1="32143" y1="41071" x2="69643" y2="38690"/>
                          <a14:foregroundMark x1="50000" y1="65476" x2="50000" y2="65476"/>
                          <a14:foregroundMark x1="55357" y1="70833" x2="55357" y2="7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1460" y="5132880"/>
              <a:ext cx="633369" cy="633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3684329" y="2979966"/>
            <a:ext cx="6222032" cy="633369"/>
            <a:chOff x="3741460" y="5126031"/>
            <a:chExt cx="6222032" cy="633369"/>
          </a:xfrm>
        </p:grpSpPr>
        <p:sp>
          <p:nvSpPr>
            <p:cNvPr id="24" name="TextBox 23"/>
            <p:cNvSpPr txBox="1"/>
            <p:nvPr/>
          </p:nvSpPr>
          <p:spPr>
            <a:xfrm>
              <a:off x="7246825" y="5264899"/>
              <a:ext cx="27166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Wang Ming-wan 9</a:t>
              </a:r>
              <a:r>
                <a:rPr lang="en-US" sz="2400" dirty="0" smtClean="0">
                  <a:solidFill>
                    <a:srgbClr val="FF0000"/>
                  </a:solidFill>
                </a:rPr>
                <a:t>p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87603" y="5265133"/>
              <a:ext cx="10336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2008</a:t>
              </a:r>
              <a:endParaRPr lang="en-US" sz="2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32515" y="5264899"/>
              <a:ext cx="20344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“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CrazyStone</a:t>
              </a:r>
              <a:r>
                <a:rPr lang="en-US" sz="2400" dirty="0" smtClean="0">
                  <a:solidFill>
                    <a:schemeClr val="bg1"/>
                  </a:solidFill>
                </a:rPr>
                <a:t>”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28" name="Picture 4" descr="http://us.cdn1.123rf.com/168nwm/myvector/myvector1201/myvector120101449/12121555-vector-illustration-of-single-isolated-cup-ico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10000" b="90000" l="10000" r="90000">
                          <a14:foregroundMark x1="32143" y1="41071" x2="69643" y2="38690"/>
                          <a14:foregroundMark x1="50000" y1="65476" x2="50000" y2="65476"/>
                          <a14:foregroundMark x1="55357" y1="70833" x2="55357" y2="7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1460" y="5126031"/>
              <a:ext cx="633369" cy="633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3684329" y="5241531"/>
            <a:ext cx="6222032" cy="634944"/>
            <a:chOff x="3741460" y="5126031"/>
            <a:chExt cx="6222032" cy="634944"/>
          </a:xfrm>
        </p:grpSpPr>
        <p:sp>
          <p:nvSpPr>
            <p:cNvPr id="39" name="TextBox 38"/>
            <p:cNvSpPr txBox="1"/>
            <p:nvPr/>
          </p:nvSpPr>
          <p:spPr>
            <a:xfrm>
              <a:off x="7345800" y="5265133"/>
              <a:ext cx="261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Chou Chun-</a:t>
              </a:r>
              <a:r>
                <a:rPr lang="en-US" sz="2400" dirty="0" err="1" smtClean="0"/>
                <a:t>hsun</a:t>
              </a:r>
              <a:r>
                <a:rPr lang="en-US" sz="2400" dirty="0" smtClean="0"/>
                <a:t> 9</a:t>
              </a:r>
              <a:r>
                <a:rPr lang="en-US" sz="2400" dirty="0" smtClean="0">
                  <a:solidFill>
                    <a:srgbClr val="FF0000"/>
                  </a:solidFill>
                </a:rPr>
                <a:t>p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166200" y="5299310"/>
              <a:ext cx="1155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2009.2</a:t>
              </a:r>
              <a:endParaRPr lang="en-US" sz="2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132515" y="5264899"/>
              <a:ext cx="20344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“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MoGo</a:t>
              </a:r>
              <a:r>
                <a:rPr lang="en-US" sz="2400" dirty="0" smtClean="0">
                  <a:solidFill>
                    <a:schemeClr val="bg1"/>
                  </a:solidFill>
                </a:rPr>
                <a:t>”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 descr="http://us.cdn1.123rf.com/168nwm/myvector/myvector1201/myvector120101449/12121555-vector-illustration-of-single-isolated-cup-ico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10000" b="90000" l="10000" r="90000">
                          <a14:foregroundMark x1="32143" y1="41071" x2="69643" y2="38690"/>
                          <a14:foregroundMark x1="50000" y1="65476" x2="50000" y2="65476"/>
                          <a14:foregroundMark x1="55357" y1="70833" x2="55357" y2="7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1460" y="5126031"/>
              <a:ext cx="633369" cy="633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361" y="145383"/>
            <a:ext cx="1779404" cy="177940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361" y="2406948"/>
            <a:ext cx="1779404" cy="177940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361" y="4668513"/>
            <a:ext cx="1779404" cy="17794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33889" b="99583" l="298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51" t="35727"/>
          <a:stretch/>
        </p:blipFill>
        <p:spPr>
          <a:xfrm flipH="1">
            <a:off x="264472" y="2406948"/>
            <a:ext cx="5162401" cy="3192537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354776" y="4920318"/>
            <a:ext cx="2755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640 core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273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3128610" y="3606335"/>
            <a:ext cx="7040680" cy="633369"/>
            <a:chOff x="2845771" y="5126030"/>
            <a:chExt cx="7040680" cy="633369"/>
          </a:xfrm>
        </p:grpSpPr>
        <p:sp>
          <p:nvSpPr>
            <p:cNvPr id="39" name="TextBox 38"/>
            <p:cNvSpPr txBox="1"/>
            <p:nvPr/>
          </p:nvSpPr>
          <p:spPr>
            <a:xfrm>
              <a:off x="6847418" y="5292100"/>
              <a:ext cx="30390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Joanne </a:t>
              </a:r>
              <a:r>
                <a:rPr lang="en-US" sz="2400" dirty="0" err="1" smtClean="0"/>
                <a:t>Missingham</a:t>
              </a:r>
              <a:r>
                <a:rPr lang="en-US" sz="2400" dirty="0" smtClean="0"/>
                <a:t> 6</a:t>
              </a:r>
              <a:r>
                <a:rPr lang="en-US" sz="2400" dirty="0" smtClean="0">
                  <a:solidFill>
                    <a:srgbClr val="FF0000"/>
                  </a:solidFill>
                </a:rPr>
                <a:t>p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752333" y="5292101"/>
              <a:ext cx="1156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2011.6</a:t>
              </a:r>
              <a:endParaRPr lang="en-US" sz="2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438158" y="5292102"/>
              <a:ext cx="2327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Many programs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 descr="http://us.cdn1.123rf.com/168nwm/myvector/myvector1201/myvector120101449/12121555-vector-illustration-of-single-isolated-cup-ico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10000" b="90000" l="10000" r="90000">
                          <a14:foregroundMark x1="32143" y1="41071" x2="69643" y2="38690"/>
                          <a14:foregroundMark x1="50000" y1="65476" x2="50000" y2="65476"/>
                          <a14:foregroundMark x1="55357" y1="70833" x2="55357" y2="7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771" y="5126030"/>
              <a:ext cx="633369" cy="633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3931" y="618363"/>
            <a:ext cx="1779404" cy="1779404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128610" y="752615"/>
            <a:ext cx="2755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128 core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427" y="618363"/>
            <a:ext cx="2778369" cy="1562833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4024299" y="1343781"/>
            <a:ext cx="5989276" cy="633369"/>
            <a:chOff x="3741460" y="5126031"/>
            <a:chExt cx="5989276" cy="633369"/>
          </a:xfrm>
        </p:grpSpPr>
        <p:sp>
          <p:nvSpPr>
            <p:cNvPr id="29" name="TextBox 28"/>
            <p:cNvSpPr txBox="1"/>
            <p:nvPr/>
          </p:nvSpPr>
          <p:spPr>
            <a:xfrm>
              <a:off x="7077185" y="5264899"/>
              <a:ext cx="2653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Chou Chun-</a:t>
              </a:r>
              <a:r>
                <a:rPr lang="en-US" sz="2400" dirty="0" err="1" smtClean="0"/>
                <a:t>hsun</a:t>
              </a:r>
              <a:r>
                <a:rPr lang="en-US" sz="2400" dirty="0" smtClean="0"/>
                <a:t> 9</a:t>
              </a:r>
              <a:r>
                <a:rPr lang="en-US" sz="2400" dirty="0" smtClean="0">
                  <a:solidFill>
                    <a:srgbClr val="FF0000"/>
                  </a:solidFill>
                </a:rPr>
                <a:t>p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690970" y="5264898"/>
              <a:ext cx="14143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2009.12</a:t>
              </a:r>
              <a:endParaRPr lang="en-US" sz="2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132515" y="5264899"/>
              <a:ext cx="20344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“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MoGo</a:t>
              </a:r>
              <a:r>
                <a:rPr lang="en-US" sz="2400" dirty="0" smtClean="0">
                  <a:solidFill>
                    <a:schemeClr val="bg1"/>
                  </a:solidFill>
                </a:rPr>
                <a:t>”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32" name="Picture 4" descr="http://us.cdn1.123rf.com/168nwm/myvector/myvector1201/myvector120101449/12121555-vector-illustration-of-single-isolated-cup-ico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10000" b="90000" l="10000" r="90000">
                          <a14:foregroundMark x1="32143" y1="41071" x2="69643" y2="38690"/>
                          <a14:foregroundMark x1="50000" y1="65476" x2="50000" y2="65476"/>
                          <a14:foregroundMark x1="55357" y1="70833" x2="55357" y2="7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1460" y="5126031"/>
              <a:ext cx="633369" cy="633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3931" y="3033318"/>
            <a:ext cx="1779404" cy="177940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80163" y="4691994"/>
            <a:ext cx="2755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12 core  </a:t>
            </a:r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en-US" dirty="0" err="1">
                <a:solidFill>
                  <a:schemeClr val="bg1"/>
                </a:solidFill>
              </a:rPr>
              <a:t>MoGo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80163" y="5092635"/>
            <a:ext cx="2755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12 core  </a:t>
            </a:r>
            <a:r>
              <a:rPr lang="en-US" dirty="0" smtClean="0">
                <a:solidFill>
                  <a:schemeClr val="bg1"/>
                </a:solidFill>
              </a:rPr>
              <a:t>“MFGO”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80162" y="5493276"/>
            <a:ext cx="2755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26 core  </a:t>
            </a:r>
            <a:r>
              <a:rPr lang="en-US" dirty="0" smtClean="0">
                <a:solidFill>
                  <a:schemeClr val="bg1"/>
                </a:solidFill>
              </a:rPr>
              <a:t>“Zen”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72" t="29402" r="44809" b="13162"/>
          <a:stretch/>
        </p:blipFill>
        <p:spPr>
          <a:xfrm>
            <a:off x="584427" y="4532885"/>
            <a:ext cx="678765" cy="466391"/>
          </a:xfrm>
          <a:prstGeom prst="rect">
            <a:avLst/>
          </a:prstGeom>
        </p:spPr>
      </p:pic>
      <p:pic>
        <p:nvPicPr>
          <p:cNvPr id="2050" name="Picture 2" descr="http://m1.aboluowang.com/uploadfile/2013/0527/2013052708203651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94" r="33712" b="2355"/>
          <a:stretch/>
        </p:blipFill>
        <p:spPr bwMode="auto">
          <a:xfrm>
            <a:off x="8181995" y="4239704"/>
            <a:ext cx="1545160" cy="2199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72" t="29402" r="44809" b="13162"/>
          <a:stretch/>
        </p:blipFill>
        <p:spPr>
          <a:xfrm>
            <a:off x="1337310" y="4532884"/>
            <a:ext cx="678765" cy="46639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72" t="29402" r="44809" b="13162"/>
          <a:stretch/>
        </p:blipFill>
        <p:spPr>
          <a:xfrm>
            <a:off x="2090193" y="4532883"/>
            <a:ext cx="678765" cy="46639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72" t="29402" r="44809" b="13162"/>
          <a:stretch/>
        </p:blipFill>
        <p:spPr>
          <a:xfrm>
            <a:off x="584427" y="5026887"/>
            <a:ext cx="678765" cy="4663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72" t="29402" r="44809" b="13162"/>
          <a:stretch/>
        </p:blipFill>
        <p:spPr>
          <a:xfrm>
            <a:off x="2090193" y="5026885"/>
            <a:ext cx="678765" cy="46639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72" t="29402" r="44809" b="13162"/>
          <a:stretch/>
        </p:blipFill>
        <p:spPr>
          <a:xfrm>
            <a:off x="869625" y="4811149"/>
            <a:ext cx="1520686" cy="104488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2628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35" grpId="0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08485" y="904389"/>
            <a:ext cx="6523021" cy="1339197"/>
            <a:chOff x="3741460" y="5126031"/>
            <a:chExt cx="6523021" cy="1339197"/>
          </a:xfrm>
        </p:grpSpPr>
        <p:sp>
          <p:nvSpPr>
            <p:cNvPr id="3" name="TextBox 2"/>
            <p:cNvSpPr txBox="1"/>
            <p:nvPr/>
          </p:nvSpPr>
          <p:spPr>
            <a:xfrm>
              <a:off x="7546709" y="5264899"/>
              <a:ext cx="27177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Chou Chun-</a:t>
              </a:r>
              <a:r>
                <a:rPr lang="en-US" sz="2400" dirty="0" err="1" smtClean="0"/>
                <a:t>hsun</a:t>
              </a:r>
              <a:r>
                <a:rPr lang="en-US" sz="2400" dirty="0" smtClean="0"/>
                <a:t> 9</a:t>
              </a:r>
              <a:r>
                <a:rPr lang="en-US" sz="2400" dirty="0" smtClean="0">
                  <a:solidFill>
                    <a:srgbClr val="FF0000"/>
                  </a:solidFill>
                </a:rPr>
                <a:t>p</a:t>
              </a:r>
              <a:br>
                <a:rPr lang="en-US" sz="2400" dirty="0" smtClean="0">
                  <a:solidFill>
                    <a:srgbClr val="FF0000"/>
                  </a:solidFill>
                </a:rPr>
              </a:br>
              <a:r>
                <a:rPr lang="en-US" sz="2400" dirty="0" smtClean="0"/>
                <a:t>Masaki </a:t>
              </a:r>
              <a:r>
                <a:rPr lang="en-US" sz="2400" dirty="0" err="1" smtClean="0"/>
                <a:t>Takemiya</a:t>
              </a:r>
              <a:r>
                <a:rPr lang="en-US" sz="2400" dirty="0" smtClean="0"/>
                <a:t> 9</a:t>
              </a:r>
              <a:r>
                <a:rPr lang="en-US" sz="2400" dirty="0" smtClean="0">
                  <a:solidFill>
                    <a:srgbClr val="FF0000"/>
                  </a:solidFill>
                </a:rPr>
                <a:t>p</a:t>
              </a:r>
              <a:r>
                <a:rPr lang="en-US" sz="2400" dirty="0">
                  <a:solidFill>
                    <a:srgbClr val="FF0000"/>
                  </a:solidFill>
                </a:rPr>
                <a:t/>
              </a:r>
              <a:br>
                <a:rPr lang="en-US" sz="2400" dirty="0">
                  <a:solidFill>
                    <a:srgbClr val="FF0000"/>
                  </a:solidFill>
                </a:rPr>
              </a:br>
              <a:r>
                <a:rPr lang="en-US" sz="2400" dirty="0" smtClean="0"/>
                <a:t>Ishida Yoshio 9</a:t>
              </a:r>
              <a:r>
                <a:rPr lang="en-US" sz="2400" dirty="0" smtClean="0">
                  <a:solidFill>
                    <a:srgbClr val="FF0000"/>
                  </a:solidFill>
                </a:rPr>
                <a:t>p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276692" y="5265133"/>
              <a:ext cx="9847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2012</a:t>
              </a:r>
              <a:endParaRPr lang="en-US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32516" y="5264899"/>
              <a:ext cx="18330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“Zen”</a:t>
              </a:r>
              <a:br>
                <a:rPr lang="en-US" sz="2400" dirty="0" smtClean="0">
                  <a:solidFill>
                    <a:schemeClr val="bg1"/>
                  </a:solidFill>
                </a:rPr>
              </a:br>
              <a:r>
                <a:rPr lang="en-US" sz="2400" dirty="0" smtClean="0">
                  <a:solidFill>
                    <a:schemeClr val="bg1"/>
                  </a:solidFill>
                </a:rPr>
                <a:t>“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CrazyStone</a:t>
              </a:r>
              <a:r>
                <a:rPr lang="en-US" sz="2400" dirty="0" smtClean="0">
                  <a:solidFill>
                    <a:schemeClr val="bg1"/>
                  </a:solidFill>
                </a:rPr>
                <a:t>”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4" descr="http://us.cdn1.123rf.com/168nwm/myvector/myvector1201/myvector120101449/12121555-vector-illustration-of-single-isolated-cup-ico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10000" b="90000" l="10000" r="90000">
                          <a14:foregroundMark x1="32143" y1="41071" x2="69643" y2="38690"/>
                          <a14:foregroundMark x1="50000" y1="65476" x2="50000" y2="65476"/>
                          <a14:foregroundMark x1="55357" y1="70833" x2="55357" y2="7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1460" y="5126031"/>
              <a:ext cx="633369" cy="633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5654" y="904389"/>
            <a:ext cx="1779404" cy="17794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186" y="2407445"/>
            <a:ext cx="3950676" cy="39506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36087" y="3921118"/>
            <a:ext cx="5077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6/6/2013 (3 days ago)</a:t>
            </a:r>
          </a:p>
          <a:p>
            <a:pPr algn="ctr"/>
            <a:r>
              <a:rPr lang="en-US" sz="2400" dirty="0" smtClean="0"/>
              <a:t>Zen beats a strong amateur (</a:t>
            </a:r>
            <a:r>
              <a:rPr lang="en-US" sz="2400" dirty="0" err="1" smtClean="0"/>
              <a:t>Tygem</a:t>
            </a:r>
            <a:r>
              <a:rPr lang="en-US" sz="2400" dirty="0" smtClean="0"/>
              <a:t> 9d) with 3 handicaps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01440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8456" y="2645553"/>
            <a:ext cx="1640976" cy="16409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707" y="180919"/>
            <a:ext cx="3301706" cy="2063566"/>
          </a:xfrm>
          <a:prstGeom prst="rect">
            <a:avLst/>
          </a:prstGeom>
        </p:spPr>
      </p:pic>
      <p:pic>
        <p:nvPicPr>
          <p:cNvPr id="4" name="Picture 6" descr="http://3.bp.blogspot.com/-iLQRphAVwAI/T0VXXsCWKkI/AAAAAAAAKZs/ReV3vL8Ql5s/s1600/Movie+Wallpaper+Iron+Man+Character+1280x7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8297" y="5125265"/>
            <a:ext cx="3080417" cy="173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4221" y="5573286"/>
            <a:ext cx="2755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Do we need more computing power?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9230" y="515566"/>
            <a:ext cx="30640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Do we have models for heuristics, domain specific knowledge as the “Black Magic”?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13812" y="2521365"/>
            <a:ext cx="4034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Will Artificial Intelligence ever exceed human intelligence?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4584" y="204072"/>
            <a:ext cx="3680836" cy="22085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39320" y="4742642"/>
            <a:ext cx="3971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Find Answers, You will.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652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3.bp.blogspot.com/-iLQRphAVwAI/T0VXXsCWKkI/AAAAAAAAKZs/ReV3vL8Ql5s/s1600/Movie+Wallpaper+Iron+Man+Character+1280x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307" y="3114061"/>
            <a:ext cx="3739092" cy="210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41866" y="1508903"/>
            <a:ext cx="4176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“Force”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66619" y="1508903"/>
            <a:ext cx="4176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The “Armor”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6606" y="3013142"/>
            <a:ext cx="2938879" cy="220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172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2378" y="1036152"/>
            <a:ext cx="3413885" cy="34138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4241" y="385481"/>
            <a:ext cx="1760891" cy="420841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842976" y="4763548"/>
            <a:ext cx="7141300" cy="633603"/>
            <a:chOff x="2842976" y="4763548"/>
            <a:chExt cx="7141300" cy="633603"/>
          </a:xfrm>
        </p:grpSpPr>
        <p:sp>
          <p:nvSpPr>
            <p:cNvPr id="5" name="TextBox 4"/>
            <p:cNvSpPr txBox="1"/>
            <p:nvPr/>
          </p:nvSpPr>
          <p:spPr>
            <a:xfrm>
              <a:off x="7321266" y="4812142"/>
              <a:ext cx="20344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5D</a:t>
              </a:r>
              <a:endParaRPr lang="en-US" sz="3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82121" y="4812376"/>
              <a:ext cx="20344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19</a:t>
              </a:r>
              <a:r>
                <a:rPr lang="en-US" sz="3200" dirty="0" smtClean="0"/>
                <a:t>91</a:t>
              </a:r>
              <a:endParaRPr lang="en-US" sz="3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42976" y="4812142"/>
              <a:ext cx="20344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“Goliath”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pic>
          <p:nvPicPr>
            <p:cNvPr id="3076" name="Picture 4" descr="http://us.cdn1.123rf.com/168nwm/myvector/myvector1201/myvector120101449/12121555-vector-illustration-of-single-isolated-cup-ic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10000" b="90000" l="10000" r="90000">
                          <a14:foregroundMark x1="32143" y1="41071" x2="69643" y2="38690"/>
                          <a14:foregroundMark x1="50000" y1="65476" x2="50000" y2="65476"/>
                          <a14:foregroundMark x1="55357" y1="70833" x2="55357" y2="7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4109" y="4763548"/>
              <a:ext cx="633369" cy="633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://us.cdn1.123rf.com/168nwm/myvector/myvector1201/myvector120101449/12121555-vector-illustration-of-single-isolated-cup-ic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10000" b="90000" l="10000" r="90000">
                          <a14:foregroundMark x1="32143" y1="41071" x2="69643" y2="38690"/>
                          <a14:foregroundMark x1="50000" y1="65476" x2="50000" y2="65476"/>
                          <a14:foregroundMark x1="55357" y1="70833" x2="55357" y2="7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7508" y="4763548"/>
              <a:ext cx="633369" cy="633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http://us.cdn1.123rf.com/168nwm/myvector/myvector1201/myvector120101449/12121555-vector-illustration-of-single-isolated-cup-ic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10000" b="90000" l="10000" r="90000">
                          <a14:foregroundMark x1="32143" y1="41071" x2="69643" y2="38690"/>
                          <a14:foregroundMark x1="50000" y1="65476" x2="50000" y2="65476"/>
                          <a14:foregroundMark x1="55357" y1="70833" x2="55357" y2="7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0907" y="4763548"/>
              <a:ext cx="633369" cy="633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302069" y="5313842"/>
            <a:ext cx="7246839" cy="665241"/>
            <a:chOff x="2302069" y="5313842"/>
            <a:chExt cx="7246839" cy="665241"/>
          </a:xfrm>
        </p:grpSpPr>
        <p:sp>
          <p:nvSpPr>
            <p:cNvPr id="10" name="TextBox 9"/>
            <p:cNvSpPr txBox="1"/>
            <p:nvPr/>
          </p:nvSpPr>
          <p:spPr>
            <a:xfrm>
              <a:off x="7271195" y="5372127"/>
              <a:ext cx="21345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3D</a:t>
              </a:r>
              <a:endParaRPr lang="en-US" sz="3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32050" y="5388794"/>
              <a:ext cx="21345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19</a:t>
              </a:r>
              <a:r>
                <a:rPr lang="en-US" sz="3200" dirty="0" smtClean="0"/>
                <a:t>93</a:t>
              </a:r>
              <a:endParaRPr lang="en-US" sz="3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92905" y="5372127"/>
              <a:ext cx="21345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“</a:t>
              </a:r>
              <a:r>
                <a:rPr lang="en-US" sz="3200" dirty="0" err="1" smtClean="0">
                  <a:solidFill>
                    <a:schemeClr val="bg1"/>
                  </a:solidFill>
                </a:rPr>
                <a:t>HandTalk</a:t>
              </a:r>
              <a:r>
                <a:rPr lang="en-US" sz="3200" dirty="0" smtClean="0">
                  <a:solidFill>
                    <a:schemeClr val="bg1"/>
                  </a:solidFill>
                </a:rPr>
                <a:t>”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pic>
          <p:nvPicPr>
            <p:cNvPr id="17" name="Picture 4" descr="http://us.cdn1.123rf.com/168nwm/myvector/myvector1201/myvector120101449/12121555-vector-illustration-of-single-isolated-cup-ic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10000" b="90000" l="10000" r="90000">
                          <a14:foregroundMark x1="32143" y1="41071" x2="69643" y2="38690"/>
                          <a14:foregroundMark x1="50000" y1="65476" x2="50000" y2="65476"/>
                          <a14:foregroundMark x1="55357" y1="70833" x2="55357" y2="7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5539" y="5313842"/>
              <a:ext cx="633369" cy="633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http://us.cdn1.123rf.com/168nwm/myvector/myvector1201/myvector120101449/12121555-vector-illustration-of-single-isolated-cup-ic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10000" b="90000" l="10000" r="90000">
                          <a14:foregroundMark x1="32143" y1="41071" x2="69643" y2="38690"/>
                          <a14:foregroundMark x1="50000" y1="65476" x2="50000" y2="65476"/>
                          <a14:foregroundMark x1="55357" y1="70833" x2="55357" y2="7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4525" y="5313843"/>
              <a:ext cx="633369" cy="633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://us.cdn1.123rf.com/168nwm/myvector/myvector1201/myvector120101449/12121555-vector-illustration-of-single-isolated-cup-ic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10000" b="90000" l="10000" r="90000">
                          <a14:foregroundMark x1="32143" y1="41071" x2="69643" y2="38690"/>
                          <a14:foregroundMark x1="50000" y1="65476" x2="50000" y2="65476"/>
                          <a14:foregroundMark x1="55357" y1="70833" x2="55357" y2="7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2069" y="5345714"/>
              <a:ext cx="633369" cy="633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8" name="Picture 6" descr="http://crt.blogs.realtor.org/files/2007/02/darth-vader-mm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213" y="4776062"/>
            <a:ext cx="1014060" cy="137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a1.ec-images.myspacecdn.com/images02/33/a6ba19a89328441cab75fed39263c4ef/l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349"/>
          <a:stretch/>
        </p:blipFill>
        <p:spPr bwMode="auto">
          <a:xfrm>
            <a:off x="9667591" y="1354142"/>
            <a:ext cx="1595320" cy="206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783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d/dc/Kasparov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6758" y="1991013"/>
            <a:ext cx="2150304" cy="3228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b/be/Deep_Bl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592" y="1991012"/>
            <a:ext cx="2148875" cy="3228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67437" y="526771"/>
            <a:ext cx="9108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May 11</a:t>
            </a:r>
            <a:r>
              <a:rPr lang="en-US" sz="3200" baseline="30000" dirty="0" smtClean="0">
                <a:solidFill>
                  <a:schemeClr val="bg1"/>
                </a:solidFill>
              </a:rPr>
              <a:t>th</a:t>
            </a:r>
            <a:r>
              <a:rPr lang="en-US" sz="3200" dirty="0" smtClean="0">
                <a:solidFill>
                  <a:schemeClr val="bg1"/>
                </a:solidFill>
              </a:rPr>
              <a:t> 1997,  </a:t>
            </a:r>
            <a:r>
              <a:rPr lang="en-US" sz="3200" dirty="0" smtClean="0"/>
              <a:t>New York City, NY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First computer program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t</a:t>
            </a:r>
            <a:r>
              <a:rPr lang="en-US" sz="3200" dirty="0" smtClean="0"/>
              <a:t>o defeat a world champion</a:t>
            </a:r>
            <a:endParaRPr lang="en-US" sz="3200" dirty="0"/>
          </a:p>
        </p:txBody>
      </p:sp>
      <p:pic>
        <p:nvPicPr>
          <p:cNvPr id="2054" name="Picture 6" descr="http://www.hixoxih.com/games/chess/images/2d-chessboard-plain-1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0743" y="3549250"/>
            <a:ext cx="2378766" cy="23787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84922" y="1910608"/>
            <a:ext cx="3204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In C</a:t>
            </a:r>
            <a:r>
              <a:rPr lang="en-US" sz="6000" dirty="0" smtClean="0"/>
              <a:t>hess!</a:t>
            </a:r>
            <a:endParaRPr lang="en-US" sz="6000" dirty="0"/>
          </a:p>
        </p:txBody>
      </p:sp>
      <p:pic>
        <p:nvPicPr>
          <p:cNvPr id="1026" name="Picture 2" descr="http://www.5068.com/uploads/allimg/130520/104Q91501-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23167">
            <a:off x="426135" y="4963362"/>
            <a:ext cx="1575980" cy="137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68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2119" y="192541"/>
            <a:ext cx="2034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19</a:t>
            </a:r>
            <a:r>
              <a:rPr lang="en-US" sz="3200" dirty="0" smtClean="0"/>
              <a:t>97</a:t>
            </a:r>
            <a:endParaRPr lang="en-US" sz="3200" dirty="0"/>
          </a:p>
        </p:txBody>
      </p:sp>
      <p:pic>
        <p:nvPicPr>
          <p:cNvPr id="3" name="Picture 6" descr="http://www.hixoxih.com/games/chess/images/2d-chessboard-plain-1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9943" y="561873"/>
            <a:ext cx="1369991" cy="13699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0333" y="2678149"/>
            <a:ext cx="4564837" cy="342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906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b.cri.cn/mmsource/images/2008/08/11/chngmh20080811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5040" y="2295352"/>
            <a:ext cx="2299760" cy="2215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egmedia.co.uk/2012/10/27/oak_ridge_titan_supercomput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3" r="42482"/>
          <a:stretch/>
        </p:blipFill>
        <p:spPr bwMode="auto">
          <a:xfrm>
            <a:off x="1749287" y="2513051"/>
            <a:ext cx="2454965" cy="178003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14300">
              <a:schemeClr val="bg1"/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2391" y="2675721"/>
            <a:ext cx="3161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G</a:t>
            </a:r>
            <a:r>
              <a:rPr lang="en-US" sz="6000" dirty="0" smtClean="0"/>
              <a:t>o?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3612866" y="535237"/>
            <a:ext cx="5007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What</a:t>
            </a:r>
            <a:r>
              <a:rPr lang="en-US" sz="3200" dirty="0" smtClean="0"/>
              <a:t> about</a:t>
            </a:r>
          </a:p>
        </p:txBody>
      </p:sp>
    </p:spTree>
    <p:extLst>
      <p:ext uri="{BB962C8B-B14F-4D97-AF65-F5344CB8AC3E}">
        <p14:creationId xmlns:p14="http://schemas.microsoft.com/office/powerpoint/2010/main" xmlns="" val="318170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2378" y="199043"/>
            <a:ext cx="3413885" cy="341388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1453048" y="3683013"/>
            <a:ext cx="9004121" cy="681730"/>
            <a:chOff x="1453048" y="3683013"/>
            <a:chExt cx="9004121" cy="681730"/>
          </a:xfrm>
        </p:grpSpPr>
        <p:grpSp>
          <p:nvGrpSpPr>
            <p:cNvPr id="9" name="Group 8"/>
            <p:cNvGrpSpPr/>
            <p:nvPr/>
          </p:nvGrpSpPr>
          <p:grpSpPr>
            <a:xfrm>
              <a:off x="1896417" y="3683014"/>
              <a:ext cx="8560752" cy="681729"/>
              <a:chOff x="1896419" y="5216539"/>
              <a:chExt cx="8560752" cy="681729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7321266" y="5264899"/>
                <a:ext cx="279988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Taiwan </a:t>
                </a:r>
                <a:r>
                  <a:rPr lang="en-US" sz="3200" dirty="0" err="1" smtClean="0"/>
                  <a:t>Insei</a:t>
                </a:r>
                <a:endParaRPr lang="en-US" sz="32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082121" y="5265133"/>
                <a:ext cx="20344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chemeClr val="bg1"/>
                    </a:solidFill>
                  </a:rPr>
                  <a:t>19</a:t>
                </a:r>
                <a:r>
                  <a:rPr lang="en-US" sz="3200" dirty="0" smtClean="0"/>
                  <a:t>97</a:t>
                </a:r>
                <a:endParaRPr lang="en-US" sz="32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339790" y="5264899"/>
                <a:ext cx="25375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chemeClr val="bg1"/>
                    </a:solidFill>
                  </a:rPr>
                  <a:t>“</a:t>
                </a:r>
                <a:r>
                  <a:rPr lang="en-US" sz="3200" dirty="0" err="1" smtClean="0">
                    <a:solidFill>
                      <a:schemeClr val="bg1"/>
                    </a:solidFill>
                  </a:rPr>
                  <a:t>HandTalk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”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3" name="Picture 4" descr="http://us.cdn1.123rf.com/168nwm/myvector/myvector1201/myvector120101449/12121555-vector-illustration-of-single-isolated-cup-icon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ackgroundRemoval t="10000" b="90000" l="10000" r="90000">
                            <a14:foregroundMark x1="32143" y1="41071" x2="69643" y2="38690"/>
                            <a14:foregroundMark x1="50000" y1="65476" x2="50000" y2="65476"/>
                            <a14:foregroundMark x1="55357" y1="70833" x2="55357" y2="708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23802" y="5264899"/>
                <a:ext cx="633369" cy="6333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4" descr="http://us.cdn1.123rf.com/168nwm/myvector/myvector1201/myvector120101449/12121555-vector-illustration-of-single-isolated-cup-icon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ackgroundRemoval t="10000" b="90000" l="10000" r="90000">
                            <a14:foregroundMark x1="32143" y1="41071" x2="69643" y2="38690"/>
                            <a14:foregroundMark x1="50000" y1="65476" x2="50000" y2="65476"/>
                            <a14:foregroundMark x1="55357" y1="70833" x2="55357" y2="708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6419" y="5216539"/>
                <a:ext cx="633369" cy="6333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4" descr="http://us.cdn1.123rf.com/168nwm/myvector/myvector1201/myvector120101449/12121555-vector-illustration-of-single-isolated-cup-ico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10000" b="90000" l="10000" r="90000">
                          <a14:foregroundMark x1="32143" y1="41071" x2="69643" y2="38690"/>
                          <a14:foregroundMark x1="50000" y1="65476" x2="50000" y2="65476"/>
                          <a14:foregroundMark x1="55357" y1="70833" x2="55357" y2="7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3048" y="3683013"/>
              <a:ext cx="633369" cy="633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2556" y="4383081"/>
            <a:ext cx="1533525" cy="153352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8" name="Group 17"/>
          <p:cNvGrpSpPr/>
          <p:nvPr/>
        </p:nvGrpSpPr>
        <p:grpSpPr>
          <a:xfrm>
            <a:off x="2339788" y="6006880"/>
            <a:ext cx="7897906" cy="633603"/>
            <a:chOff x="2339790" y="5216305"/>
            <a:chExt cx="7897906" cy="633603"/>
          </a:xfrm>
        </p:grpSpPr>
        <p:sp>
          <p:nvSpPr>
            <p:cNvPr id="19" name="TextBox 18"/>
            <p:cNvSpPr txBox="1"/>
            <p:nvPr/>
          </p:nvSpPr>
          <p:spPr>
            <a:xfrm>
              <a:off x="7321266" y="5264899"/>
              <a:ext cx="29164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Janice Kim 1</a:t>
              </a:r>
              <a:r>
                <a:rPr lang="en-US" sz="3200" dirty="0" smtClean="0">
                  <a:solidFill>
                    <a:srgbClr val="FF0000"/>
                  </a:solidFill>
                </a:rPr>
                <a:t>p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82121" y="5265133"/>
              <a:ext cx="20344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19</a:t>
              </a:r>
              <a:r>
                <a:rPr lang="en-US" sz="3200" dirty="0" smtClean="0"/>
                <a:t>97</a:t>
              </a:r>
              <a:endParaRPr lang="en-US" sz="3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42976" y="5264899"/>
              <a:ext cx="20344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“MFGO”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pic>
          <p:nvPicPr>
            <p:cNvPr id="23" name="Picture 4" descr="http://us.cdn1.123rf.com/168nwm/myvector/myvector1201/myvector120101449/12121555-vector-illustration-of-single-isolated-cup-ico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10000" b="90000" l="10000" r="90000">
                          <a14:foregroundMark x1="32143" y1="41071" x2="69643" y2="38690"/>
                          <a14:foregroundMark x1="50000" y1="65476" x2="50000" y2="65476"/>
                          <a14:foregroundMark x1="55357" y1="70833" x2="55357" y2="7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90" y="5216305"/>
              <a:ext cx="633369" cy="633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6682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2119" y="192541"/>
            <a:ext cx="2034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19</a:t>
            </a:r>
            <a:r>
              <a:rPr lang="en-US" sz="3200" dirty="0" smtClean="0"/>
              <a:t>97</a:t>
            </a:r>
            <a:endParaRPr lang="en-US" sz="3200" dirty="0"/>
          </a:p>
        </p:txBody>
      </p:sp>
      <p:pic>
        <p:nvPicPr>
          <p:cNvPr id="3" name="Picture 6" descr="http://www.hixoxih.com/games/chess/images/2d-chessboard-plain-1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9943" y="561873"/>
            <a:ext cx="1369991" cy="13699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8705" y="561873"/>
            <a:ext cx="1369991" cy="13699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6" descr="http://crt.blogs.realtor.org/files/2007/02/darth-vader-mm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6670" y="3703101"/>
            <a:ext cx="1014060" cy="137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crt.blogs.realtor.org/files/2007/02/darth-vader-mm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4466" y="2818168"/>
            <a:ext cx="1818467" cy="246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0333" y="2678149"/>
            <a:ext cx="4564837" cy="342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989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hixoxih.com/games/chess/images/2d-chessboard-plain-1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9943" y="561873"/>
            <a:ext cx="1369991" cy="13699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8705" y="561873"/>
            <a:ext cx="1369991" cy="13699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594847" y="657410"/>
            <a:ext cx="508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What makes t</a:t>
            </a:r>
            <a:r>
              <a:rPr lang="en-US" sz="3200" dirty="0" smtClean="0"/>
              <a:t>he difference?</a:t>
            </a:r>
            <a:endParaRPr lang="en-US" sz="3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813333" y="2394857"/>
            <a:ext cx="8568805" cy="376816"/>
            <a:chOff x="1813333" y="2394857"/>
            <a:chExt cx="8568805" cy="376816"/>
          </a:xfrm>
        </p:grpSpPr>
        <p:sp>
          <p:nvSpPr>
            <p:cNvPr id="5" name="TextBox 4"/>
            <p:cNvSpPr txBox="1"/>
            <p:nvPr/>
          </p:nvSpPr>
          <p:spPr>
            <a:xfrm>
              <a:off x="4558916" y="2402341"/>
              <a:ext cx="3080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 Boar</a:t>
              </a:r>
              <a:r>
                <a:rPr lang="en-US" dirty="0" smtClean="0"/>
                <a:t>d size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47737" y="2402341"/>
              <a:ext cx="2034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8 x 8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13333" y="2394857"/>
              <a:ext cx="2034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19 x 19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813333" y="2947307"/>
            <a:ext cx="8568806" cy="376816"/>
            <a:chOff x="1813333" y="2394857"/>
            <a:chExt cx="8568806" cy="376816"/>
          </a:xfrm>
        </p:grpSpPr>
        <p:sp>
          <p:nvSpPr>
            <p:cNvPr id="19" name="TextBox 18"/>
            <p:cNvSpPr txBox="1"/>
            <p:nvPr/>
          </p:nvSpPr>
          <p:spPr>
            <a:xfrm>
              <a:off x="4558916" y="2402341"/>
              <a:ext cx="3080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Ru</a:t>
              </a:r>
              <a:r>
                <a:rPr lang="en-US" dirty="0" smtClean="0"/>
                <a:t>le</a:t>
              </a:r>
              <a:r>
                <a:rPr lang="en-US" dirty="0" smtClean="0">
                  <a:solidFill>
                    <a:schemeClr val="bg1"/>
                  </a:solidFill>
                </a:rPr>
                <a:t>.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122025" y="2402341"/>
              <a:ext cx="22601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Defined for each piece </a:t>
              </a:r>
              <a:endParaRPr lang="en-US" sz="16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13333" y="2394857"/>
              <a:ext cx="20344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free</a:t>
              </a:r>
              <a:endParaRPr lang="en-US" sz="1600" baseline="30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13333" y="4052207"/>
            <a:ext cx="8568805" cy="376816"/>
            <a:chOff x="1813333" y="2394857"/>
            <a:chExt cx="8568805" cy="376816"/>
          </a:xfrm>
        </p:grpSpPr>
        <p:sp>
          <p:nvSpPr>
            <p:cNvPr id="27" name="TextBox 26"/>
            <p:cNvSpPr txBox="1"/>
            <p:nvPr/>
          </p:nvSpPr>
          <p:spPr>
            <a:xfrm>
              <a:off x="4558916" y="2402341"/>
              <a:ext cx="3080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 Average Mov</a:t>
              </a:r>
              <a:r>
                <a:rPr lang="en-US" dirty="0" smtClean="0"/>
                <a:t>es Per Game</a:t>
              </a:r>
              <a:r>
                <a:rPr lang="en-US" dirty="0" smtClean="0">
                  <a:solidFill>
                    <a:schemeClr val="bg1"/>
                  </a:solidFill>
                </a:rPr>
                <a:t>..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47737" y="2402341"/>
              <a:ext cx="2034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~30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13333" y="2394857"/>
              <a:ext cx="2034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~200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813333" y="3499757"/>
            <a:ext cx="8568805" cy="376816"/>
            <a:chOff x="1813333" y="2394857"/>
            <a:chExt cx="8568805" cy="376816"/>
          </a:xfrm>
        </p:grpSpPr>
        <p:sp>
          <p:nvSpPr>
            <p:cNvPr id="31" name="TextBox 30"/>
            <p:cNvSpPr txBox="1"/>
            <p:nvPr/>
          </p:nvSpPr>
          <p:spPr>
            <a:xfrm>
              <a:off x="4558916" y="2402341"/>
              <a:ext cx="3080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Average Pos</a:t>
              </a:r>
              <a:r>
                <a:rPr lang="en-US" dirty="0" smtClean="0"/>
                <a:t>sible Moves</a:t>
              </a:r>
              <a:r>
                <a:rPr lang="en-US" dirty="0" smtClean="0">
                  <a:solidFill>
                    <a:schemeClr val="bg1"/>
                  </a:solidFill>
                </a:rPr>
                <a:t>.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347737" y="2402341"/>
              <a:ext cx="2034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~30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13333" y="2394857"/>
              <a:ext cx="2034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~200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1659338" y="5598460"/>
                <a:ext cx="2188396" cy="4783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limLow>
                        <m:limLow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00000000…000</m:t>
                              </m:r>
                            </m:e>
                          </m:groupChr>
                        </m:e>
                        <m:li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170</m:t>
                          </m:r>
                        </m:lim>
                      </m:limLow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338" y="5598460"/>
                <a:ext cx="2188396" cy="478336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TextBox 37"/>
              <p:cNvSpPr txBox="1"/>
              <p:nvPr/>
            </p:nvSpPr>
            <p:spPr>
              <a:xfrm>
                <a:off x="8193742" y="5598460"/>
                <a:ext cx="2188396" cy="4783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limLow>
                        <m:limLow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00000…000</m:t>
                              </m:r>
                            </m:e>
                          </m:groupChr>
                        </m:e>
                        <m:li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lim>
                      </m:limLow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742" y="5598460"/>
                <a:ext cx="2188396" cy="478336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813333" y="4607639"/>
            <a:ext cx="8568805" cy="376816"/>
            <a:chOff x="1813333" y="4607639"/>
            <a:chExt cx="8568805" cy="376816"/>
          </a:xfrm>
        </p:grpSpPr>
        <p:sp>
          <p:nvSpPr>
            <p:cNvPr id="35" name="TextBox 34"/>
            <p:cNvSpPr txBox="1"/>
            <p:nvPr/>
          </p:nvSpPr>
          <p:spPr>
            <a:xfrm>
              <a:off x="4558916" y="4612141"/>
              <a:ext cx="3080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   Possible </a:t>
              </a:r>
              <a:r>
                <a:rPr lang="en-US" dirty="0" smtClean="0"/>
                <a:t>Variations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347737" y="4615123"/>
              <a:ext cx="2034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10</a:t>
              </a:r>
              <a:r>
                <a:rPr lang="en-US" baseline="30000" dirty="0" smtClean="0">
                  <a:solidFill>
                    <a:srgbClr val="FF0000"/>
                  </a:solidFill>
                </a:rPr>
                <a:t>43</a:t>
              </a:r>
              <a:endParaRPr lang="en-US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13333" y="4607639"/>
              <a:ext cx="2034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10</a:t>
              </a:r>
              <a:r>
                <a:rPr lang="en-US" baseline="30000" dirty="0" smtClean="0">
                  <a:solidFill>
                    <a:srgbClr val="FF0000"/>
                  </a:solidFill>
                </a:rPr>
                <a:t>170</a:t>
              </a:r>
              <a:endParaRPr lang="en-US" baseline="30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1881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1101</TotalTime>
  <Words>485</Words>
  <Application>Microsoft Office PowerPoint</Application>
  <PresentationFormat>Custom</PresentationFormat>
  <Paragraphs>137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Chun Sun</dc:creator>
  <cp:lastModifiedBy>tang</cp:lastModifiedBy>
  <cp:revision>124</cp:revision>
  <dcterms:created xsi:type="dcterms:W3CDTF">2013-06-04T00:34:29Z</dcterms:created>
  <dcterms:modified xsi:type="dcterms:W3CDTF">2013-09-16T00:13:30Z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