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66" r:id="rId5"/>
    <p:sldId id="263" r:id="rId6"/>
    <p:sldId id="267" r:id="rId7"/>
    <p:sldId id="265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9" autoAdjust="0"/>
    <p:restoredTop sz="94615" autoAdjust="0"/>
  </p:normalViewPr>
  <p:slideViewPr>
    <p:cSldViewPr>
      <p:cViewPr varScale="1">
        <p:scale>
          <a:sx n="108" d="100"/>
          <a:sy n="108" d="100"/>
        </p:scale>
        <p:origin x="-7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C4163-D9A5-416E-B403-46BEFEEAE685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EBF54-720A-4458-9354-12A01863A2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188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C4163-D9A5-416E-B403-46BEFEEAE685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EBF54-720A-4458-9354-12A01863A2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0964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C4163-D9A5-416E-B403-46BEFEEAE685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EBF54-720A-4458-9354-12A01863A2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3464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1471-4E80-479B-9F12-FFC4C22281CF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AB75A-0365-4C64-9E53-F4087E01BC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168885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1471-4E80-479B-9F12-FFC4C22281CF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AB75A-0365-4C64-9E53-F4087E01BC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94135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1471-4E80-479B-9F12-FFC4C22281CF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AB75A-0365-4C64-9E53-F4087E01BC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0358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1471-4E80-479B-9F12-FFC4C22281CF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AB75A-0365-4C64-9E53-F4087E01BC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789444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1471-4E80-479B-9F12-FFC4C22281CF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AB75A-0365-4C64-9E53-F4087E01BC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899052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1471-4E80-479B-9F12-FFC4C22281CF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AB75A-0365-4C64-9E53-F4087E01BC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974207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1471-4E80-479B-9F12-FFC4C22281CF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AB75A-0365-4C64-9E53-F4087E01BC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89046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1471-4E80-479B-9F12-FFC4C22281CF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AB75A-0365-4C64-9E53-F4087E01BC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9064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0" y="254000"/>
            <a:ext cx="6350000" cy="6350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472702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1471-4E80-479B-9F12-FFC4C22281CF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AB75A-0365-4C64-9E53-F4087E01BC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600873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1471-4E80-479B-9F12-FFC4C22281CF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AB75A-0365-4C64-9E53-F4087E01BC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139068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1471-4E80-479B-9F12-FFC4C22281CF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AB75A-0365-4C64-9E53-F4087E01BC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87295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C4163-D9A5-416E-B403-46BEFEEAE685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EBF54-720A-4458-9354-12A01863A2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1417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C4163-D9A5-416E-B403-46BEFEEAE685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EBF54-720A-4458-9354-12A01863A2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8487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C4163-D9A5-416E-B403-46BEFEEAE685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EBF54-720A-4458-9354-12A01863A2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47905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C4163-D9A5-416E-B403-46BEFEEAE685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EBF54-720A-4458-9354-12A01863A2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17421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C4163-D9A5-416E-B403-46BEFEEAE685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EBF54-720A-4458-9354-12A01863A2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93812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C4163-D9A5-416E-B403-46BEFEEAE685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EBF54-720A-4458-9354-12A01863A2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65848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C4163-D9A5-416E-B403-46BEFEEAE685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EBF54-720A-4458-9354-12A01863A2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9294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C4163-D9A5-416E-B403-46BEFEEAE685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EBF54-720A-4458-9354-12A01863A2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0987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C1471-4E80-479B-9F12-FFC4C22281CF}" type="datetimeFigureOut">
              <a:rPr lang="en-US" smtClean="0"/>
              <a:pPr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AB75A-0365-4C64-9E53-F4087E01BC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04657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14"/>
            <a:ext cx="9144000" cy="6851771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14400" y="609600"/>
            <a:ext cx="754380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8000" i="1" dirty="0" smtClean="0">
                <a:solidFill>
                  <a:schemeClr val="bg1"/>
                </a:solidFill>
                <a:ea typeface="+mn-ea"/>
              </a:rPr>
              <a:t>GO,</a:t>
            </a:r>
            <a:r>
              <a:rPr lang="en-US" sz="3300" i="1" dirty="0" smtClean="0">
                <a:solidFill>
                  <a:schemeClr val="bg1"/>
                </a:solidFill>
                <a:ea typeface="+mn-ea"/>
              </a:rPr>
              <a:t> </a:t>
            </a:r>
            <a:br>
              <a:rPr lang="en-US" sz="3300" i="1" dirty="0" smtClean="0">
                <a:solidFill>
                  <a:schemeClr val="bg1"/>
                </a:solidFill>
                <a:ea typeface="+mn-ea"/>
              </a:rPr>
            </a:br>
            <a:r>
              <a:rPr lang="en-US" sz="5300" i="1" dirty="0" smtClean="0">
                <a:solidFill>
                  <a:schemeClr val="bg1"/>
                </a:solidFill>
                <a:ea typeface="+mn-ea"/>
              </a:rPr>
              <a:t>Not Just a Game! It’s a Lifestyle</a:t>
            </a:r>
            <a:r>
              <a:rPr lang="en-US" sz="5300" dirty="0" smtClean="0">
                <a:solidFill>
                  <a:schemeClr val="bg1"/>
                </a:solidFill>
              </a:rPr>
              <a:t>!</a:t>
            </a:r>
            <a:endParaRPr lang="en-US" sz="5300" dirty="0">
              <a:solidFill>
                <a:schemeClr val="bg1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066800" y="2667000"/>
            <a:ext cx="6705600" cy="3124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solidFill>
                  <a:schemeClr val="bg1"/>
                </a:solidFill>
              </a:rPr>
              <a:t> </a:t>
            </a:r>
            <a:endParaRPr lang="en-US" sz="2800" i="1" dirty="0" smtClean="0">
              <a:solidFill>
                <a:schemeClr val="bg1"/>
              </a:solidFill>
              <a:ea typeface="Arial Unicode MS" pitchFamily="34" charset="-128"/>
            </a:endParaRPr>
          </a:p>
          <a:p>
            <a:endParaRPr lang="en-US" sz="2800" i="1" dirty="0" smtClean="0">
              <a:solidFill>
                <a:schemeClr val="bg1"/>
              </a:solidFill>
              <a:ea typeface="Arial Unicode MS" pitchFamily="34" charset="-128"/>
            </a:endParaRPr>
          </a:p>
          <a:p>
            <a:r>
              <a:rPr lang="en-US" sz="2800" i="1" dirty="0" smtClean="0">
                <a:solidFill>
                  <a:schemeClr val="bg1"/>
                </a:solidFill>
                <a:ea typeface="Arial Unicode MS" pitchFamily="34" charset="-128"/>
              </a:rPr>
              <a:t>By Jie Tang (6D)</a:t>
            </a:r>
          </a:p>
          <a:p>
            <a:r>
              <a:rPr lang="en-US" sz="2800" i="1" dirty="0" smtClean="0">
                <a:solidFill>
                  <a:schemeClr val="bg1"/>
                </a:solidFill>
                <a:ea typeface="Arial Unicode MS" pitchFamily="34" charset="-128"/>
              </a:rPr>
              <a:t>A Presentation for </a:t>
            </a:r>
            <a:r>
              <a:rPr lang="en-US" sz="2800" i="1" dirty="0" err="1" smtClean="0">
                <a:solidFill>
                  <a:schemeClr val="bg1"/>
                </a:solidFill>
                <a:ea typeface="Arial Unicode MS" pitchFamily="34" charset="-128"/>
              </a:rPr>
              <a:t>Huaxia</a:t>
            </a:r>
            <a:r>
              <a:rPr lang="en-US" sz="2800" i="1" dirty="0" smtClean="0">
                <a:solidFill>
                  <a:schemeClr val="bg1"/>
                </a:solidFill>
                <a:ea typeface="Arial Unicode MS" pitchFamily="34" charset="-128"/>
              </a:rPr>
              <a:t> Go Expo</a:t>
            </a:r>
            <a:endParaRPr lang="en-US" sz="2800" i="1" dirty="0" smtClean="0">
              <a:solidFill>
                <a:schemeClr val="bg1"/>
              </a:solidFill>
              <a:ea typeface="Arial Unicode MS" pitchFamily="34" charset="-128"/>
            </a:endParaRPr>
          </a:p>
          <a:p>
            <a:r>
              <a:rPr lang="en-US" sz="2800" i="1" dirty="0" smtClean="0">
                <a:solidFill>
                  <a:schemeClr val="bg1"/>
                </a:solidFill>
                <a:ea typeface="Arial Unicode MS" pitchFamily="34" charset="-128"/>
              </a:rPr>
              <a:t>White Plains, New York</a:t>
            </a:r>
          </a:p>
          <a:p>
            <a:r>
              <a:rPr lang="en-US" sz="2800" i="1" dirty="0" smtClean="0">
                <a:solidFill>
                  <a:schemeClr val="bg1"/>
                </a:solidFill>
                <a:ea typeface="Arial Unicode MS" pitchFamily="34" charset="-128"/>
              </a:rPr>
              <a:t>June 9</a:t>
            </a:r>
            <a:r>
              <a:rPr lang="en-US" sz="2800" i="1" baseline="30000" dirty="0" smtClean="0">
                <a:solidFill>
                  <a:schemeClr val="bg1"/>
                </a:solidFill>
                <a:ea typeface="Arial Unicode MS" pitchFamily="34" charset="-128"/>
              </a:rPr>
              <a:t>th</a:t>
            </a:r>
            <a:r>
              <a:rPr lang="en-US" sz="2800" i="1" dirty="0" smtClean="0">
                <a:solidFill>
                  <a:schemeClr val="bg1"/>
                </a:solidFill>
                <a:ea typeface="Arial Unicode MS" pitchFamily="34" charset="-128"/>
              </a:rPr>
              <a:t> , 2013</a:t>
            </a:r>
          </a:p>
          <a:p>
            <a:endParaRPr lang="en-US" sz="2800" dirty="0">
              <a:solidFill>
                <a:schemeClr val="bg1"/>
              </a:solidFill>
              <a:ea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8910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304800" y="304800"/>
            <a:ext cx="86868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 smtClean="0">
                <a:latin typeface="+mn-lt"/>
                <a:ea typeface="+mn-ea"/>
              </a:rPr>
              <a:t>Essence of Go</a:t>
            </a:r>
            <a:endParaRPr lang="en-US" sz="3000" i="1" dirty="0">
              <a:latin typeface="+mn-lt"/>
              <a:ea typeface="+mn-ea"/>
            </a:endParaRP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609600" y="1219200"/>
            <a:ext cx="8229600" cy="51054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  <a:buFont typeface="Wingdings" pitchFamily="2" charset="2"/>
              <a:buChar char="v"/>
            </a:pPr>
            <a:r>
              <a:rPr lang="en-US" sz="3000" i="1" dirty="0" smtClean="0"/>
              <a:t>An </a:t>
            </a:r>
            <a:r>
              <a:rPr lang="en-US" sz="3000" i="1" dirty="0" smtClean="0"/>
              <a:t>intellectual </a:t>
            </a:r>
            <a:r>
              <a:rPr lang="en-US" sz="3000" i="1" dirty="0" smtClean="0"/>
              <a:t>game with Simple equipment and easy to learn but </a:t>
            </a:r>
            <a:r>
              <a:rPr lang="en-US" sz="3000" i="1" dirty="0" smtClean="0"/>
              <a:t>difficult to master</a:t>
            </a:r>
            <a:r>
              <a:rPr lang="en-US" sz="3000" i="1" dirty="0" smtClean="0"/>
              <a:t>.</a:t>
            </a:r>
          </a:p>
          <a:p>
            <a:pPr>
              <a:spcAft>
                <a:spcPts val="1200"/>
              </a:spcAft>
              <a:buFont typeface="Wingdings" pitchFamily="2" charset="2"/>
              <a:buChar char="v"/>
            </a:pPr>
            <a:r>
              <a:rPr lang="en-US" sz="3000" i="1" dirty="0" smtClean="0"/>
              <a:t>Integrated Arts: </a:t>
            </a:r>
          </a:p>
          <a:p>
            <a:pPr lvl="1">
              <a:spcAft>
                <a:spcPts val="1200"/>
              </a:spcAft>
            </a:pPr>
            <a:r>
              <a:rPr lang="en-US" sz="3000" i="1" dirty="0" smtClean="0"/>
              <a:t>An intellectual game: Express mood (</a:t>
            </a:r>
            <a:r>
              <a:rPr lang="zh-CN" altLang="en-US" sz="3000" i="1" dirty="0" smtClean="0">
                <a:latin typeface="+mn-ea"/>
              </a:rPr>
              <a:t>抒发意</a:t>
            </a:r>
            <a:r>
              <a:rPr lang="zh-CN" altLang="en-US" sz="3000" i="1" dirty="0" smtClean="0"/>
              <a:t>境</a:t>
            </a:r>
            <a:r>
              <a:rPr lang="en-US" altLang="zh-CN" sz="3000" i="1" dirty="0" smtClean="0"/>
              <a:t>), </a:t>
            </a:r>
            <a:r>
              <a:rPr lang="en-US" sz="3000" i="1" dirty="0" smtClean="0"/>
              <a:t>Cultivate sentiments (</a:t>
            </a:r>
            <a:r>
              <a:rPr lang="zh-CN" altLang="en-US" sz="3000" i="1" dirty="0" smtClean="0"/>
              <a:t>陶冶情操</a:t>
            </a:r>
            <a:r>
              <a:rPr lang="en-US" altLang="zh-CN" sz="3000" i="1" dirty="0" smtClean="0"/>
              <a:t>), </a:t>
            </a:r>
            <a:r>
              <a:rPr lang="en-US" sz="3000" i="1" dirty="0" smtClean="0"/>
              <a:t>Self-cultivation (</a:t>
            </a:r>
            <a:r>
              <a:rPr lang="zh-CN" altLang="en-US" sz="3000" i="1" dirty="0" smtClean="0"/>
              <a:t>修身养性</a:t>
            </a:r>
            <a:r>
              <a:rPr lang="en-US" altLang="zh-CN" sz="3000" i="1" dirty="0" smtClean="0"/>
              <a:t>), Mental health (</a:t>
            </a:r>
            <a:r>
              <a:rPr lang="zh-CN" altLang="en-US" sz="3000" i="1" dirty="0" smtClean="0"/>
              <a:t>生慧增智</a:t>
            </a:r>
            <a:r>
              <a:rPr lang="en-US" altLang="zh-CN" sz="3000" i="1" dirty="0" smtClean="0"/>
              <a:t>);</a:t>
            </a:r>
          </a:p>
          <a:p>
            <a:pPr lvl="1">
              <a:spcAft>
                <a:spcPts val="1200"/>
              </a:spcAft>
            </a:pPr>
            <a:r>
              <a:rPr lang="en-US" altLang="zh-CN" sz="3000" i="1" dirty="0" smtClean="0"/>
              <a:t> </a:t>
            </a:r>
            <a:r>
              <a:rPr lang="en-US" sz="3000" i="1" dirty="0" smtClean="0"/>
              <a:t>Art of War Strategy (</a:t>
            </a:r>
            <a:r>
              <a:rPr lang="zh-CN" altLang="en-US" sz="3000" i="1" dirty="0" smtClean="0"/>
              <a:t>兵法策略</a:t>
            </a:r>
            <a:r>
              <a:rPr lang="en-US" altLang="zh-CN" sz="3000" i="1" dirty="0" smtClean="0"/>
              <a:t>), Global concept (</a:t>
            </a:r>
            <a:r>
              <a:rPr lang="zh-CN" altLang="en-US" sz="3000" i="1" dirty="0" smtClean="0"/>
              <a:t>治国安邦</a:t>
            </a:r>
            <a:r>
              <a:rPr lang="en-US" altLang="zh-CN" sz="3000" i="1" dirty="0" smtClean="0"/>
              <a:t>). </a:t>
            </a:r>
            <a:endParaRPr lang="en-US" sz="3000" i="1" dirty="0" smtClean="0"/>
          </a:p>
          <a:p>
            <a:pPr>
              <a:spcAft>
                <a:spcPts val="1200"/>
              </a:spcAft>
              <a:buNone/>
            </a:pPr>
            <a:r>
              <a:rPr lang="en-US" sz="3600" dirty="0" smtClean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345546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304800" y="304800"/>
            <a:ext cx="86868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 smtClean="0">
                <a:latin typeface="+mn-lt"/>
                <a:ea typeface="+mn-ea"/>
              </a:rPr>
              <a:t>Essence of Go</a:t>
            </a:r>
            <a:endParaRPr lang="en-US" sz="3000" i="1" dirty="0">
              <a:latin typeface="+mn-lt"/>
              <a:ea typeface="+mn-ea"/>
            </a:endParaRP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609600" y="1219200"/>
            <a:ext cx="8229600" cy="51054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  <a:buNone/>
            </a:pPr>
            <a:endParaRPr lang="en-US" sz="3000" dirty="0" smtClean="0"/>
          </a:p>
          <a:p>
            <a:pPr>
              <a:spcAft>
                <a:spcPts val="1200"/>
              </a:spcAft>
              <a:buFont typeface="Wingdings" pitchFamily="2" charset="2"/>
              <a:buChar char="v"/>
            </a:pPr>
            <a:r>
              <a:rPr lang="en-US" sz="3000" i="1" dirty="0" smtClean="0"/>
              <a:t>Develops diligence, tenacity, and creativity-The essence of Chinese culture</a:t>
            </a:r>
            <a:r>
              <a:rPr lang="en-US" sz="3000" i="1" dirty="0" smtClean="0"/>
              <a:t>.</a:t>
            </a:r>
          </a:p>
          <a:p>
            <a:pPr>
              <a:spcAft>
                <a:spcPts val="1200"/>
              </a:spcAft>
              <a:buFont typeface="Wingdings" pitchFamily="2" charset="2"/>
              <a:buChar char="v"/>
            </a:pPr>
            <a:r>
              <a:rPr lang="en-US" sz="3000" i="1" dirty="0" smtClean="0"/>
              <a:t> Life-long enjoyment</a:t>
            </a:r>
          </a:p>
          <a:p>
            <a:pPr>
              <a:spcAft>
                <a:spcPts val="1200"/>
              </a:spcAft>
              <a:buFont typeface="Wingdings" pitchFamily="2" charset="2"/>
              <a:buChar char="v"/>
            </a:pPr>
            <a:r>
              <a:rPr lang="en-US" sz="3000" b="1" i="1" dirty="0" smtClean="0"/>
              <a:t>A good education program</a:t>
            </a:r>
          </a:p>
          <a:p>
            <a:pPr>
              <a:spcAft>
                <a:spcPts val="1200"/>
              </a:spcAft>
              <a:buNone/>
            </a:pPr>
            <a:r>
              <a:rPr lang="en-US" sz="3600" dirty="0" smtClean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345546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304800" y="304800"/>
            <a:ext cx="86868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 smtClean="0"/>
              <a:t>GO – An educational program</a:t>
            </a:r>
            <a:endParaRPr lang="en-US" sz="3000" i="1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609600" y="1143000"/>
            <a:ext cx="8229600" cy="51054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endParaRPr lang="en-US" sz="3000" dirty="0" smtClean="0"/>
          </a:p>
          <a:p>
            <a:pPr>
              <a:spcAft>
                <a:spcPts val="1200"/>
              </a:spcAft>
              <a:buFont typeface="Wingdings" pitchFamily="2" charset="2"/>
              <a:buChar char="v"/>
            </a:pPr>
            <a:r>
              <a:rPr lang="en-US" sz="4000" i="1" dirty="0" smtClean="0"/>
              <a:t>Go Helps Brain Development for young </a:t>
            </a:r>
            <a:r>
              <a:rPr lang="en-US" sz="4000" i="1" dirty="0" smtClean="0"/>
              <a:t>kids (proved) : </a:t>
            </a:r>
          </a:p>
          <a:p>
            <a:pPr lvl="1">
              <a:spcAft>
                <a:spcPts val="1200"/>
              </a:spcAft>
            </a:pPr>
            <a:r>
              <a:rPr lang="en-US" sz="2600" i="1" dirty="0" smtClean="0"/>
              <a:t>The </a:t>
            </a:r>
            <a:r>
              <a:rPr lang="en-US" sz="2600" i="1" dirty="0" smtClean="0"/>
              <a:t>human brain is about 60 %  developed at the age of  3 and more than 90%  developed by the  age of  12 (grade six).</a:t>
            </a:r>
            <a:endParaRPr lang="en-US" sz="2600" i="1" dirty="0" smtClean="0"/>
          </a:p>
          <a:p>
            <a:pPr>
              <a:spcAft>
                <a:spcPts val="1200"/>
              </a:spcAft>
              <a:buFont typeface="Wingdings" pitchFamily="2" charset="2"/>
              <a:buChar char="v"/>
            </a:pPr>
            <a:r>
              <a:rPr lang="en-US" sz="4000" i="1" dirty="0" smtClean="0"/>
              <a:t>Go improve IQ </a:t>
            </a:r>
            <a:r>
              <a:rPr lang="en-US" sz="3000" i="1" dirty="0" smtClean="0"/>
              <a:t>and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EQ</a:t>
            </a:r>
            <a:r>
              <a:rPr lang="en-US" sz="4000" i="1" dirty="0" smtClean="0"/>
              <a:t> (my hypothesis, not tested yet) </a:t>
            </a:r>
            <a:endParaRPr lang="en-US" sz="4000" i="1" dirty="0" smtClean="0"/>
          </a:p>
          <a:p>
            <a:pPr lvl="1">
              <a:spcAft>
                <a:spcPts val="1200"/>
              </a:spcAft>
            </a:pPr>
            <a:endParaRPr lang="en-US" sz="3000" dirty="0" smtClean="0"/>
          </a:p>
          <a:p>
            <a:pPr lvl="1">
              <a:spcAft>
                <a:spcPts val="1200"/>
              </a:spcAft>
              <a:buNone/>
            </a:pPr>
            <a:r>
              <a:rPr lang="en-US" sz="3000" dirty="0" smtClean="0"/>
              <a:t> </a:t>
            </a:r>
          </a:p>
          <a:p>
            <a:pPr>
              <a:spcAft>
                <a:spcPts val="1200"/>
              </a:spcAft>
            </a:pPr>
            <a:endParaRPr lang="en-US" sz="4000" dirty="0" smtClean="0"/>
          </a:p>
          <a:p>
            <a:pPr lvl="1"/>
            <a:endParaRPr lang="en-US" sz="3000" dirty="0" smtClean="0"/>
          </a:p>
          <a:p>
            <a:pPr lvl="1">
              <a:buNone/>
            </a:pPr>
            <a:endParaRPr lang="en-US" sz="3000" dirty="0" smtClean="0"/>
          </a:p>
          <a:p>
            <a:pPr>
              <a:spcAft>
                <a:spcPts val="1200"/>
              </a:spcAft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345546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304800" y="304800"/>
            <a:ext cx="86868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 smtClean="0">
                <a:latin typeface="+mn-lt"/>
                <a:ea typeface="+mn-ea"/>
              </a:rPr>
              <a:t>What wil</a:t>
            </a:r>
            <a:r>
              <a:rPr lang="en-US" i="1" dirty="0" smtClean="0">
                <a:latin typeface="+mn-lt"/>
                <a:ea typeface="+mn-ea"/>
              </a:rPr>
              <a:t>l students learn?</a:t>
            </a:r>
            <a:endParaRPr lang="en-US" sz="3000" i="1" dirty="0">
              <a:latin typeface="+mn-lt"/>
              <a:ea typeface="+mn-ea"/>
            </a:endParaRP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609600" y="1219200"/>
            <a:ext cx="8229600" cy="51054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  <a:buFont typeface="Wingdings" pitchFamily="2" charset="2"/>
              <a:buChar char="v"/>
            </a:pPr>
            <a:r>
              <a:rPr lang="en-US" sz="3600" i="1" dirty="0" smtClean="0"/>
              <a:t>Various Skills to improve IQ and </a:t>
            </a:r>
            <a:r>
              <a:rPr lang="en-US" sz="3600" i="1" dirty="0" err="1" smtClean="0"/>
              <a:t>EQ</a:t>
            </a:r>
            <a:r>
              <a:rPr lang="en-US" sz="3600" i="1" dirty="0" smtClean="0"/>
              <a:t>:</a:t>
            </a:r>
          </a:p>
          <a:p>
            <a:pPr lvl="1">
              <a:spcAft>
                <a:spcPts val="1200"/>
              </a:spcAft>
            </a:pPr>
            <a:r>
              <a:rPr lang="en-US" sz="3000" i="1" dirty="0" smtClean="0"/>
              <a:t>Logical </a:t>
            </a:r>
            <a:r>
              <a:rPr lang="en-US" sz="3000" i="1" dirty="0" smtClean="0"/>
              <a:t>thinking</a:t>
            </a:r>
          </a:p>
          <a:p>
            <a:pPr lvl="1">
              <a:spcAft>
                <a:spcPts val="1200"/>
              </a:spcAft>
            </a:pPr>
            <a:r>
              <a:rPr lang="en-US" sz="3000" i="1" dirty="0" smtClean="0"/>
              <a:t>Camera-shorts </a:t>
            </a:r>
            <a:r>
              <a:rPr lang="en-US" sz="3000" i="1" dirty="0" smtClean="0"/>
              <a:t>memory (replay </a:t>
            </a:r>
            <a:r>
              <a:rPr lang="zh-CN" altLang="en-US" sz="3000" i="1" dirty="0" smtClean="0"/>
              <a:t>复盘</a:t>
            </a:r>
            <a:r>
              <a:rPr lang="en-US" altLang="zh-CN" sz="3000" i="1" dirty="0" smtClean="0"/>
              <a:t>)</a:t>
            </a:r>
          </a:p>
          <a:p>
            <a:pPr lvl="1">
              <a:spcAft>
                <a:spcPts val="1200"/>
              </a:spcAft>
            </a:pPr>
            <a:r>
              <a:rPr lang="en-US" sz="3000" i="1" dirty="0" smtClean="0"/>
              <a:t>Mathematical operation</a:t>
            </a:r>
          </a:p>
          <a:p>
            <a:pPr lvl="1">
              <a:spcAft>
                <a:spcPts val="1200"/>
              </a:spcAft>
            </a:pPr>
            <a:r>
              <a:rPr lang="en-US" sz="3000" i="1" dirty="0" smtClean="0"/>
              <a:t>Creativity </a:t>
            </a:r>
          </a:p>
          <a:p>
            <a:pPr lvl="1">
              <a:spcAft>
                <a:spcPts val="1200"/>
              </a:spcAft>
            </a:pPr>
            <a:r>
              <a:rPr lang="en-US" sz="3000" i="1" dirty="0" smtClean="0"/>
              <a:t>Imagination</a:t>
            </a:r>
            <a:r>
              <a:rPr lang="en-US" i="1" dirty="0" smtClean="0"/>
              <a:t> </a:t>
            </a:r>
          </a:p>
          <a:p>
            <a:pPr lvl="1">
              <a:spcAft>
                <a:spcPts val="1200"/>
              </a:spcAft>
            </a:pPr>
            <a:r>
              <a:rPr lang="en-US" i="1" dirty="0" smtClean="0"/>
              <a:t>Leadership skill</a:t>
            </a:r>
          </a:p>
          <a:p>
            <a:pPr lvl="1">
              <a:spcAft>
                <a:spcPts val="1200"/>
              </a:spcAft>
              <a:buNone/>
            </a:pPr>
            <a:endParaRPr lang="en-US" dirty="0" smtClean="0"/>
          </a:p>
          <a:p>
            <a:pPr lvl="1">
              <a:spcAft>
                <a:spcPts val="1200"/>
              </a:spcAft>
              <a:buNone/>
            </a:pPr>
            <a:endParaRPr lang="en-US" dirty="0" smtClean="0"/>
          </a:p>
          <a:p>
            <a:pPr>
              <a:spcAft>
                <a:spcPts val="1200"/>
              </a:spcAft>
              <a:buNone/>
            </a:pPr>
            <a:endParaRPr lang="en-US" sz="2400" dirty="0" smtClean="0"/>
          </a:p>
          <a:p>
            <a:pPr lvl="1"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5546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304800" y="304800"/>
            <a:ext cx="86868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 smtClean="0">
                <a:latin typeface="+mn-lt"/>
                <a:ea typeface="+mn-ea"/>
              </a:rPr>
              <a:t>What wil</a:t>
            </a:r>
            <a:r>
              <a:rPr lang="en-US" i="1" dirty="0" smtClean="0">
                <a:latin typeface="+mn-lt"/>
                <a:ea typeface="+mn-ea"/>
              </a:rPr>
              <a:t>l students learn?</a:t>
            </a:r>
            <a:endParaRPr lang="en-US" sz="3000" i="1" dirty="0">
              <a:latin typeface="+mn-lt"/>
              <a:ea typeface="+mn-ea"/>
            </a:endParaRP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609600" y="1219200"/>
            <a:ext cx="8229600" cy="51054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lvl="1">
              <a:spcAft>
                <a:spcPts val="1200"/>
              </a:spcAft>
            </a:pPr>
            <a:r>
              <a:rPr lang="en-US" altLang="zh-CN" sz="3000" i="1" dirty="0" smtClean="0"/>
              <a:t>Efficiency (</a:t>
            </a:r>
            <a:r>
              <a:rPr lang="zh-CN" altLang="en-US" sz="3000" i="1" dirty="0" smtClean="0"/>
              <a:t>一箭双雕</a:t>
            </a:r>
            <a:r>
              <a:rPr lang="en-US" altLang="zh-CN" sz="3000" i="1" dirty="0" smtClean="0"/>
              <a:t>), </a:t>
            </a:r>
            <a:endParaRPr lang="en-US" altLang="zh-CN" sz="3000" i="1" dirty="0" smtClean="0"/>
          </a:p>
          <a:p>
            <a:pPr lvl="1">
              <a:spcAft>
                <a:spcPts val="1200"/>
              </a:spcAft>
            </a:pPr>
            <a:r>
              <a:rPr lang="en-US" altLang="zh-CN" sz="3000" i="1" dirty="0" smtClean="0"/>
              <a:t>Global </a:t>
            </a:r>
            <a:r>
              <a:rPr lang="en-US" altLang="zh-CN" sz="3000" i="1" dirty="0" smtClean="0"/>
              <a:t>concept (</a:t>
            </a:r>
            <a:r>
              <a:rPr lang="zh-CN" altLang="en-US" sz="3000" i="1" dirty="0" smtClean="0"/>
              <a:t>全局观</a:t>
            </a:r>
            <a:r>
              <a:rPr lang="en-US" altLang="zh-CN" sz="3000" i="1" dirty="0" smtClean="0"/>
              <a:t>)</a:t>
            </a:r>
          </a:p>
          <a:p>
            <a:pPr lvl="1">
              <a:spcAft>
                <a:spcPts val="1200"/>
              </a:spcAft>
            </a:pPr>
            <a:r>
              <a:rPr lang="en-US" sz="3000" i="1" dirty="0" smtClean="0"/>
              <a:t>Empathy </a:t>
            </a:r>
            <a:r>
              <a:rPr lang="en-US" sz="3000" i="1" dirty="0" smtClean="0"/>
              <a:t>(</a:t>
            </a:r>
            <a:r>
              <a:rPr lang="zh-CN" altLang="en-US" sz="3000" i="1" dirty="0" smtClean="0"/>
              <a:t>换位思考</a:t>
            </a:r>
            <a:r>
              <a:rPr lang="en-US" altLang="zh-CN" sz="3000" i="1" dirty="0" smtClean="0"/>
              <a:t>) </a:t>
            </a:r>
            <a:endParaRPr lang="en-US" altLang="zh-CN" sz="3000" i="1" dirty="0" smtClean="0"/>
          </a:p>
          <a:p>
            <a:pPr lvl="1">
              <a:spcAft>
                <a:spcPts val="1200"/>
              </a:spcAft>
            </a:pPr>
            <a:r>
              <a:rPr lang="en-US" sz="3000" i="1" dirty="0" smtClean="0"/>
              <a:t>Prioritization </a:t>
            </a:r>
            <a:r>
              <a:rPr lang="en-US" sz="3000" i="1" dirty="0" smtClean="0"/>
              <a:t>(</a:t>
            </a:r>
            <a:r>
              <a:rPr lang="zh-CN" altLang="en-US" sz="3000" i="1" dirty="0" smtClean="0"/>
              <a:t>轻重缓急</a:t>
            </a:r>
            <a:r>
              <a:rPr lang="en-US" altLang="zh-CN" sz="3000" i="1" dirty="0" smtClean="0"/>
              <a:t>),</a:t>
            </a:r>
          </a:p>
          <a:p>
            <a:pPr lvl="1">
              <a:spcAft>
                <a:spcPts val="1200"/>
              </a:spcAft>
            </a:pPr>
            <a:r>
              <a:rPr lang="en-US" altLang="zh-CN" sz="3000" i="1" dirty="0" smtClean="0"/>
              <a:t>Decision Making</a:t>
            </a:r>
          </a:p>
          <a:p>
            <a:pPr lvl="1">
              <a:spcAft>
                <a:spcPts val="1200"/>
              </a:spcAft>
            </a:pPr>
            <a:r>
              <a:rPr lang="en-US" sz="3000" i="1" dirty="0" smtClean="0"/>
              <a:t>Time Management </a:t>
            </a:r>
          </a:p>
          <a:p>
            <a:pPr lvl="1">
              <a:spcAft>
                <a:spcPts val="1200"/>
              </a:spcAft>
            </a:pPr>
            <a:r>
              <a:rPr lang="en-US" sz="3000" i="1" dirty="0" smtClean="0"/>
              <a:t>Basic Etiquette</a:t>
            </a:r>
          </a:p>
          <a:p>
            <a:pPr lvl="1">
              <a:spcAft>
                <a:spcPts val="1200"/>
              </a:spcAft>
            </a:pPr>
            <a:endParaRPr lang="en-US" sz="3000" i="1" dirty="0" smtClean="0"/>
          </a:p>
          <a:p>
            <a:pPr lvl="1">
              <a:spcAft>
                <a:spcPts val="1200"/>
              </a:spcAft>
            </a:pPr>
            <a:endParaRPr lang="en-US" sz="3000" i="1" dirty="0" smtClean="0"/>
          </a:p>
          <a:p>
            <a:pPr lvl="1">
              <a:spcAft>
                <a:spcPts val="1200"/>
              </a:spcAft>
            </a:pPr>
            <a:endParaRPr lang="en-US" i="1" dirty="0"/>
          </a:p>
        </p:txBody>
      </p:sp>
    </p:spTree>
    <p:extLst>
      <p:ext uri="{BB962C8B-B14F-4D97-AF65-F5344CB8AC3E}">
        <p14:creationId xmlns="" xmlns:p14="http://schemas.microsoft.com/office/powerpoint/2010/main" val="345546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 txBox="1">
            <a:spLocks/>
          </p:cNvSpPr>
          <p:nvPr/>
        </p:nvSpPr>
        <p:spPr>
          <a:xfrm>
            <a:off x="609600" y="1401762"/>
            <a:ext cx="8229600" cy="492283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>
              <a:buFont typeface="Arial" pitchFamily="34" charset="0"/>
              <a:buNone/>
            </a:pPr>
            <a:r>
              <a:rPr lang="en-US" sz="3200" i="1" dirty="0" smtClean="0"/>
              <a:t>Mr. </a:t>
            </a:r>
            <a:r>
              <a:rPr lang="en-US" sz="3200" i="1" dirty="0" err="1" smtClean="0"/>
              <a:t>Ing’s</a:t>
            </a:r>
            <a:r>
              <a:rPr lang="en-US" sz="3200" i="1" dirty="0" smtClean="0"/>
              <a:t> Dream – “Let Go light the world”</a:t>
            </a:r>
          </a:p>
          <a:p>
            <a:pPr marL="0" lvl="2" indent="0">
              <a:lnSpc>
                <a:spcPct val="150000"/>
              </a:lnSpc>
              <a:buFont typeface="Arial" pitchFamily="34" charset="0"/>
              <a:buNone/>
            </a:pPr>
            <a:r>
              <a:rPr lang="en-US" sz="3200" i="1" dirty="0" smtClean="0"/>
              <a:t>But, we are faced with distractions such as</a:t>
            </a:r>
            <a:endParaRPr lang="en-US" i="1" dirty="0" smtClean="0"/>
          </a:p>
          <a:p>
            <a:pPr marL="917575" lvl="3" indent="-685800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i="1" dirty="0" smtClean="0"/>
              <a:t>Sport, Hollywood, Pop cultural, Facebook…</a:t>
            </a:r>
          </a:p>
          <a:p>
            <a:pPr marL="917575" lvl="3" indent="-685800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i="1" dirty="0" smtClean="0"/>
              <a:t>Long term attention vs. video game (instant gratification) </a:t>
            </a:r>
          </a:p>
          <a:p>
            <a:pPr marL="917575" lvl="3" indent="-685800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i="1" dirty="0" smtClean="0"/>
              <a:t>Not enough coaches</a:t>
            </a:r>
          </a:p>
          <a:p>
            <a:pPr marL="917575" lvl="3" indent="-685800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i="1" dirty="0" smtClean="0"/>
              <a:t>Lack of publicity</a:t>
            </a:r>
            <a:endParaRPr lang="en-US" sz="2800" i="1" dirty="0"/>
          </a:p>
        </p:txBody>
      </p:sp>
      <p:sp>
        <p:nvSpPr>
          <p:cNvPr id="3" name="Title 2"/>
          <p:cNvSpPr txBox="1">
            <a:spLocks/>
          </p:cNvSpPr>
          <p:nvPr/>
        </p:nvSpPr>
        <p:spPr>
          <a:xfrm>
            <a:off x="152400" y="304800"/>
            <a:ext cx="8915400" cy="7921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 smtClean="0">
                <a:latin typeface="+mn-ea"/>
                <a:ea typeface="+mn-ea"/>
              </a:rPr>
              <a:t>Barriers to </a:t>
            </a:r>
            <a:r>
              <a:rPr lang="en-US" i="1" dirty="0" smtClean="0">
                <a:latin typeface="+mn-ea"/>
                <a:ea typeface="+mn-ea"/>
              </a:rPr>
              <a:t>Promote Go in America</a:t>
            </a:r>
            <a:endParaRPr lang="en-US" i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2217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381000" y="152400"/>
            <a:ext cx="8534400" cy="79216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 smtClean="0">
                <a:latin typeface="+mn-ea"/>
                <a:ea typeface="+mn-ea"/>
              </a:rPr>
              <a:t>My Teaching Experience</a:t>
            </a:r>
            <a:endParaRPr lang="en-US" i="1" dirty="0">
              <a:latin typeface="+mn-ea"/>
              <a:ea typeface="+mn-ea"/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609600" y="1265237"/>
            <a:ext cx="80010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v"/>
            </a:pPr>
            <a:r>
              <a:rPr lang="en-US" sz="3000" i="1" dirty="0" smtClean="0"/>
              <a:t>Teaching GO the American </a:t>
            </a:r>
            <a:r>
              <a:rPr lang="en-US" sz="3000" i="1" dirty="0" smtClean="0"/>
              <a:t>way: </a:t>
            </a:r>
            <a:r>
              <a:rPr lang="en-US" sz="3000" i="1" dirty="0" smtClean="0"/>
              <a:t>make </a:t>
            </a:r>
            <a:r>
              <a:rPr lang="en-US" sz="3000" i="1" dirty="0" smtClean="0"/>
              <a:t>it fun </a:t>
            </a:r>
            <a:r>
              <a:rPr lang="en-US" sz="3000" i="1" dirty="0" smtClean="0"/>
              <a:t>and challenging </a:t>
            </a:r>
          </a:p>
          <a:p>
            <a:pPr lvl="1"/>
            <a:r>
              <a:rPr lang="en-US" sz="3000" i="1" dirty="0" smtClean="0"/>
              <a:t>Vivid illustrations using real life examples.</a:t>
            </a:r>
          </a:p>
          <a:p>
            <a:pPr lvl="1"/>
            <a:r>
              <a:rPr lang="en-US" sz="3000" i="1" dirty="0" smtClean="0"/>
              <a:t>Reward </a:t>
            </a:r>
            <a:r>
              <a:rPr lang="en-US" sz="3000" i="1" dirty="0" smtClean="0"/>
              <a:t>progress</a:t>
            </a:r>
          </a:p>
          <a:p>
            <a:pPr lvl="1"/>
            <a:r>
              <a:rPr lang="en-US" sz="3000" i="1" dirty="0" smtClean="0"/>
              <a:t>Serve refreshments</a:t>
            </a:r>
          </a:p>
          <a:p>
            <a:pPr lvl="1"/>
            <a:r>
              <a:rPr lang="en-US" sz="3000" i="1" dirty="0" smtClean="0"/>
              <a:t>Organize regular GO </a:t>
            </a:r>
            <a:r>
              <a:rPr lang="en-US" sz="3000" i="1" dirty="0" smtClean="0"/>
              <a:t>tournaments </a:t>
            </a:r>
            <a:endParaRPr lang="en-US" sz="3000" i="1" dirty="0"/>
          </a:p>
        </p:txBody>
      </p:sp>
    </p:spTree>
    <p:extLst>
      <p:ext uri="{BB962C8B-B14F-4D97-AF65-F5344CB8AC3E}">
        <p14:creationId xmlns="" xmlns:p14="http://schemas.microsoft.com/office/powerpoint/2010/main" val="209648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457200" y="152400"/>
            <a:ext cx="8229600" cy="8683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 smtClean="0"/>
              <a:t>Going forward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609600" y="13716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v"/>
            </a:pPr>
            <a:r>
              <a:rPr lang="en-US" sz="3500" i="1" smtClean="0"/>
              <a:t>Make </a:t>
            </a:r>
            <a:r>
              <a:rPr lang="en-US" sz="3500" i="1" dirty="0" smtClean="0"/>
              <a:t>GO as educational program in America</a:t>
            </a:r>
          </a:p>
          <a:p>
            <a:pPr>
              <a:buFont typeface="Wingdings" pitchFamily="2" charset="2"/>
              <a:buChar char="v"/>
            </a:pPr>
            <a:r>
              <a:rPr lang="en-US" sz="3500" i="1" dirty="0" smtClean="0"/>
              <a:t> </a:t>
            </a:r>
            <a:r>
              <a:rPr lang="en-US" sz="3500" i="1" dirty="0" smtClean="0"/>
              <a:t>More </a:t>
            </a:r>
            <a:r>
              <a:rPr lang="en-US" sz="3500" i="1" dirty="0" smtClean="0"/>
              <a:t>Publicity</a:t>
            </a:r>
          </a:p>
          <a:p>
            <a:pPr lvl="1"/>
            <a:r>
              <a:rPr lang="en-US" i="1" dirty="0" smtClean="0"/>
              <a:t>Publications in local newspaper and magazines</a:t>
            </a:r>
          </a:p>
          <a:p>
            <a:pPr lvl="1"/>
            <a:r>
              <a:rPr lang="en-US" i="1" dirty="0" smtClean="0"/>
              <a:t>Raise awareness of Worldwide GO </a:t>
            </a:r>
            <a:r>
              <a:rPr lang="en-US" i="1" dirty="0" smtClean="0"/>
              <a:t>events</a:t>
            </a:r>
          </a:p>
          <a:p>
            <a:pPr lvl="1"/>
            <a:r>
              <a:rPr lang="en-US" i="1" dirty="0" smtClean="0"/>
              <a:t>Help the GO movie </a:t>
            </a:r>
            <a:endParaRPr lang="en-US" i="1" dirty="0" smtClean="0"/>
          </a:p>
          <a:p>
            <a:pPr lvl="1"/>
            <a:endParaRPr lang="en-US" i="1" dirty="0"/>
          </a:p>
        </p:txBody>
      </p:sp>
    </p:spTree>
    <p:extLst>
      <p:ext uri="{BB962C8B-B14F-4D97-AF65-F5344CB8AC3E}">
        <p14:creationId xmlns="" xmlns:p14="http://schemas.microsoft.com/office/powerpoint/2010/main" val="264817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Words>339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Custom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PPG Industries,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Tang, Chi</dc:creator>
  <cp:lastModifiedBy>tang</cp:lastModifiedBy>
  <cp:revision>11</cp:revision>
  <dcterms:created xsi:type="dcterms:W3CDTF">2013-01-10T05:37:39Z</dcterms:created>
  <dcterms:modified xsi:type="dcterms:W3CDTF">2013-06-01T18:46:55Z</dcterms:modified>
</cp:coreProperties>
</file>