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5" r:id="rId7"/>
    <p:sldId id="271" r:id="rId8"/>
    <p:sldId id="269" r:id="rId9"/>
    <p:sldId id="257" r:id="rId10"/>
    <p:sldId id="263" r:id="rId11"/>
    <p:sldId id="272" r:id="rId12"/>
    <p:sldId id="264" r:id="rId13"/>
    <p:sldId id="273" r:id="rId14"/>
    <p:sldId id="266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75" autoAdjust="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8DAD5DD-1FF7-4752-8624-994A64F96EDC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F2218B3-4D58-4D22-9E64-46F174CAD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73DB1F-CEF2-4860-8948-3CA6567176E3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D3682F-839F-413B-9FA5-91E30F93F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stuart_brown_says_play_is_more_than_fun_it_s_vital?language=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eclubletterhe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1661755"/>
            <a:ext cx="7600157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KaiTi" pitchFamily="49" charset="-122"/>
                <a:ea typeface="KaiTi" pitchFamily="49" charset="-122"/>
                <a:cs typeface="Tahoma" pitchFamily="34" charset="0"/>
              </a:rPr>
              <a:t>关于适度控制电脑游戏和网络短信的讨论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KaiTi" pitchFamily="49" charset="-122"/>
              <a:ea typeface="KaiTi" pitchFamily="49" charset="-122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b="1" dirty="0" smtClean="0">
              <a:solidFill>
                <a:srgbClr val="C00000"/>
              </a:solidFill>
              <a:latin typeface="Chaparral Pro Ligh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00FF"/>
                </a:solidFill>
                <a:latin typeface="Chaparral Pro Light" pitchFamily="18" charset="0"/>
                <a:cs typeface="Arial" pitchFamily="34" charset="0"/>
              </a:rPr>
              <a:t>Cindy Zhang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haparral Pro Light" pitchFamily="18" charset="0"/>
              <a:cs typeface="Arial" pitchFamily="34" charset="0"/>
            </a:endParaRPr>
          </a:p>
        </p:txBody>
      </p:sp>
      <p:pic>
        <p:nvPicPr>
          <p:cNvPr id="2053" name="Picture 5" descr="https://sophiagracegamespk.files.wordpress.com/2014/02/employ-games-for-furnishing-kids-skill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540000" cy="1905000"/>
          </a:xfrm>
          <a:prstGeom prst="rect">
            <a:avLst/>
          </a:prstGeom>
          <a:noFill/>
        </p:spPr>
      </p:pic>
      <p:pic>
        <p:nvPicPr>
          <p:cNvPr id="2055" name="Picture 7" descr="https://computergamesforkidsnow.files.wordpress.com/2009/11/computer-games-for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641599" cy="1981200"/>
          </a:xfrm>
          <a:prstGeom prst="rect">
            <a:avLst/>
          </a:prstGeom>
          <a:noFill/>
        </p:spPr>
      </p:pic>
      <p:pic>
        <p:nvPicPr>
          <p:cNvPr id="2057" name="Picture 9" descr="http://www.answersfrommen.com/wp-content/uploads/2011/05/video-ga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8155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发挥创造力和想象力，不断刺激大脑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培养独立解决问题的能力，学会合理安排资源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训练团队精神，促进相互合作，增进同学关系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磨练毅力，增强耐心，提高自制力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(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成功要素）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356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电子游戏的潜在益处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-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10 List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rocketssaintpaul.org/sites/sprocketssaintpaul.org/files/styles/image_4col/public/images/news/how%20children%20succeed.png?itok=Xfx40R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2514600" cy="38586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57200"/>
            <a:ext cx="50497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孩子怎样成功的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7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大要素</a:t>
            </a:r>
            <a:endParaRPr lang="en-US" altLang="zh-CN" sz="36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  <a:ea typeface="KaiTi" pitchFamily="49" charset="-122"/>
              </a:rPr>
              <a:t>Paul Tough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(W1)" pitchFamily="18" charset="0"/>
              <a:ea typeface="KaiTi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57400"/>
            <a:ext cx="3388300" cy="3900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Grit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坚韧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Self control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自制力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Curiosity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好奇心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Passion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–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 热情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High EQ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高情商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Optimization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乐观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Gratitude –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感恩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  <a:ea typeface="KaiTi" pitchFamily="49" charset="-122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(W1)" pitchFamily="18" charset="0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56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电子游戏的潜在益处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-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10 List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924800" cy="51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玩具与时俱进，与现代新技术接轨，促进学习新技术的兴趣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628650" lvl="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了解历史知识，理解人物特性，增强记忆力，提高阅读及打字速度。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628650" lvl="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学会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multi-task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,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适应现代生活节奏。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628650" lvl="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激发对音乐和艺术的兴趣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628650" lvl="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体会将来全新的工作种类及应用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28650" lvl="0" indent="-62865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对未来世界的展望及适应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7010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结束语</a:t>
            </a:r>
            <a:endParaRPr lang="en-US" altLang="zh-CN" sz="44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父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母要有勇气对孩子放手，给孩子有成就感的机会。对孩子的信任，就是给孩子增加自信心，使他们最后能够真正掌控自己的生活。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381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Reference Books</a:t>
            </a:r>
            <a:endParaRPr kumimoji="0" lang="en-US" altLang="zh-CN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0" y="1600200"/>
            <a:ext cx="7162800" cy="2209800"/>
            <a:chOff x="1752600" y="1676400"/>
            <a:chExt cx="5562600" cy="1603137"/>
          </a:xfrm>
        </p:grpSpPr>
        <p:pic>
          <p:nvPicPr>
            <p:cNvPr id="3" name="Picture 2" descr="http://ecx.images-amazon.com/images/I/51-ah1LIq8L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1752600"/>
              <a:ext cx="1066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Product Details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1676400"/>
              <a:ext cx="1600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Product Details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1752600"/>
              <a:ext cx="1524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 descr="http://pacificawealth.com/richerlife/wp-content/uploads/2011/04/Mindset.New_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1752600"/>
              <a:ext cx="1066800" cy="1526937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143000" y="4114800"/>
            <a:ext cx="7115978" cy="2057401"/>
            <a:chOff x="1752600" y="3886200"/>
            <a:chExt cx="6419849" cy="2057401"/>
          </a:xfrm>
        </p:grpSpPr>
        <p:pic>
          <p:nvPicPr>
            <p:cNvPr id="6" name="Picture 5" descr="http://ecx.images-amazon.com/images/I/617ZMWd6s4L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1137" y="3886200"/>
              <a:ext cx="123742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roduct Details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64795" y="3886200"/>
              <a:ext cx="1607654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 descr="http://ecx.images-amazon.com/images/I/51Cim1ISkhL._SY344_BO1,204,203,200_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2600" y="3886200"/>
              <a:ext cx="1306167" cy="2054432"/>
            </a:xfrm>
            <a:prstGeom prst="rect">
              <a:avLst/>
            </a:prstGeom>
            <a:noFill/>
          </p:spPr>
        </p:pic>
        <p:pic>
          <p:nvPicPr>
            <p:cNvPr id="5124" name="Picture 4" descr="http://img1.imagesbn.com/p/9781575666082_p0_v1_s260x42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2800" y="3886200"/>
              <a:ext cx="1287117" cy="2057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313855"/>
            <a:ext cx="8077200" cy="57015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Web Links: </a:t>
            </a:r>
          </a:p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Dr. Leonard Sax’s web site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http://www.leonardsax.com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www.leonardsax.com/pcg.pdf (presentation handout)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Web links about play: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2"/>
              </a:rPr>
              <a:t>http://www.ted.com/talks/stuart_brown_says_play_is_more_than_fun_it_s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2"/>
              </a:rPr>
              <a:t>_vital?language=en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KaiTi" pitchFamily="49" charset="-122"/>
                <a:ea typeface="KaiTi" pitchFamily="49" charset="-122"/>
                <a:cs typeface="SimSun" pitchFamily="2" charset="-122"/>
              </a:rPr>
              <a:t>Ｅ时代：孩子真的要输给网络了吗？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indent="-571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http://www.overseaswindow.com/node/14769?from=singlemessage&amp;isappinstalled=0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iTi" pitchFamily="49" charset="-122"/>
                <a:ea typeface="KaiTi" pitchFamily="49" charset="-122"/>
                <a:cs typeface="Times New Roman" pitchFamily="18" charset="0"/>
              </a:rPr>
              <a:t>关于孩子玩电脑的讨论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57250" marR="0" lvl="0" indent="-571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http://www.anniekids.com/forum.php?mod=viewthread&amp;tid=14289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Secret to Helping Children Succeed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http://www.familiesandwork.org/blog/secret-to-helping-children-succeed/?utm_source=streamsend&amp;utm_medium=email&amp;utm_content=22827111&amp;utm_campaign=Secret%20to%20Helping%20Children%20Succeed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47800" y="762000"/>
            <a:ext cx="6858000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Video / Computer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ame Rating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E: 		Every one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EC: 		Early childhood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E10+: 	Age 10 and older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T: 		Teenagers, 13 and older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M:		Mature, 17 and older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A: 		Adults, 18 and older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1.gstatic.com/images?q=tbn:ANd9GcSIIqCzlD36-62UScsWzZwS6Gc-L_7TeMLxZrHVNVvj9D5OrqF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533400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Cell Phone Apps: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internetmatters.org/cache/2/f/c/a/b/2fcabaec92f43d125e6502025d0b326669f506d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hepiedmontschool.com/wp-content/uploads/2014/10/mymobilewatchdo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1.pcmag.com/media/images/286397-the-creepiest-app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slgmr.lazygamer.netdna-cdn.com/2014/04/ESA2014-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92583" cy="6096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04800" y="2133600"/>
            <a:ext cx="7667744" cy="2671465"/>
            <a:chOff x="304800" y="2133600"/>
            <a:chExt cx="7667744" cy="2671465"/>
          </a:xfrm>
        </p:grpSpPr>
        <p:sp>
          <p:nvSpPr>
            <p:cNvPr id="4" name="TextBox 3"/>
            <p:cNvSpPr txBox="1"/>
            <p:nvPr/>
          </p:nvSpPr>
          <p:spPr>
            <a:xfrm>
              <a:off x="3429000" y="213360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小于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18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岁</a:t>
              </a:r>
              <a:endParaRPr lang="en-US" sz="2400" b="1" dirty="0">
                <a:solidFill>
                  <a:srgbClr val="0000FF"/>
                </a:solidFill>
                <a:latin typeface="KaiTi" pitchFamily="49" charset="-122"/>
                <a:ea typeface="KaiTi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4343400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18-35</a:t>
              </a:r>
              <a:r>
                <a:rPr lang="zh-CN" altLang="en-US" sz="2400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岁</a:t>
              </a:r>
              <a:endParaRPr lang="en-US" sz="2400" dirty="0">
                <a:solidFill>
                  <a:srgbClr val="0000FF"/>
                </a:solidFill>
                <a:latin typeface="KaiTi" pitchFamily="49" charset="-122"/>
                <a:ea typeface="KaiTi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304800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36</a:t>
              </a:r>
              <a:r>
                <a:rPr lang="zh-CN" altLang="en-US" sz="20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岁以上</a:t>
              </a:r>
              <a:endParaRPr lang="en-US" sz="2000" b="1" dirty="0">
                <a:solidFill>
                  <a:srgbClr val="0000FF"/>
                </a:solidFill>
                <a:latin typeface="KaiTi" pitchFamily="49" charset="-122"/>
                <a:ea typeface="KaiTi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72325" y="326707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男士</a:t>
              </a:r>
              <a:endParaRPr lang="en-US" sz="2400" b="1" dirty="0">
                <a:solidFill>
                  <a:srgbClr val="0000FF"/>
                </a:solidFill>
                <a:latin typeface="KaiTi" pitchFamily="49" charset="-122"/>
                <a:ea typeface="KaiTi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9225" y="3305175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KaiTi" pitchFamily="49" charset="-122"/>
                  <a:ea typeface="KaiTi" pitchFamily="49" charset="-122"/>
                </a:rPr>
                <a:t>女士</a:t>
              </a:r>
              <a:endParaRPr lang="en-US" sz="2400" b="1" dirty="0">
                <a:solidFill>
                  <a:srgbClr val="0000FF"/>
                </a:solidFill>
                <a:latin typeface="KaiTi" pitchFamily="49" charset="-122"/>
                <a:ea typeface="KaiTi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606611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KaiTi" pitchFamily="49" charset="-122"/>
                <a:ea typeface="KaiTi" pitchFamily="49" charset="-122"/>
                <a:cs typeface="Times New Roman" pitchFamily="18" charset="0"/>
              </a:rPr>
              <a:t>过度玩电脑游戏的潜在危害：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aiTi" pitchFamily="49" charset="-122"/>
                <a:ea typeface="KaiTi" pitchFamily="49" charset="-122"/>
                <a:cs typeface="Times New Roman" pitchFamily="18" charset="0"/>
              </a:rPr>
              <a:t>玩电脑成瘾，使孩子失去对其它事物的兴趣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aiTi" pitchFamily="49" charset="-122"/>
                <a:ea typeface="KaiTi" pitchFamily="49" charset="-122"/>
                <a:cs typeface="Times New Roman" pitchFamily="18" charset="0"/>
              </a:rPr>
              <a:t>影响孩子的学习及睡眠时间，失去健康成长的基本条件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800100" lvl="1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800100" lvl="1" indent="-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800100" lvl="1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玩游戏的时间限制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800100" lvl="1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800100" lvl="1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每周不超过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小时</a:t>
            </a:r>
            <a:endParaRPr lang="en-US" altLang="zh-CN" sz="2800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  <a:p>
            <a:pPr marL="800100" lvl="1" indent="-5143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3000" y="381000"/>
            <a:ext cx="677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aiTi" pitchFamily="49" charset="-122"/>
                <a:ea typeface="KaiTi" pitchFamily="49" charset="-122"/>
                <a:cs typeface="Times New Roman" pitchFamily="18" charset="0"/>
              </a:rPr>
              <a:t>帮助孩子控制玩电脑游戏的几点建议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与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孩子建立良好关系，有足够的感情投资 </a:t>
            </a:r>
            <a:endParaRPr lang="en-US" altLang="zh-CN" sz="20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1143000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耐心倾听孩子说话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1143000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避免不必要的斗争，站在孩子的角度替孩子着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想 （和孩子站在同一个战壕里）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1143000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多从正面鼓励，少用负面词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汇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00050" lvl="0" indent="-400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找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孩子有兴趣的好书看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00050" lvl="0" indent="-400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安排其它有意义的活动，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增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强对其它事物的兴趣（体育，音乐，艺术，童子军，等等）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00050" lvl="0" indent="-4000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安排与学校课程无关但对孩子独立生活有帮助的暑期活动。最好是一星期以上外宿夏令营，没有上网机会， 如童子军活动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。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cx.images-amazon.com/images/I/51VQYaS-1J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2590800" cy="388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1043" y="381000"/>
            <a:ext cx="82433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</a:rPr>
              <a:t>9 Ways to Motivate Your Kids to Achieve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</a:rPr>
              <a:t>By Janine Walker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</a:rPr>
              <a:t>Caffrey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</a:rPr>
              <a:t>,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(W1)" pitchFamily="18" charset="0"/>
              </a:rPr>
              <a:t>EdD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latin typeface="Times New (W1)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752600"/>
            <a:ext cx="441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Be a Pathfinder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Increase Risk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Decrease Rewards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De-schedule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Reduce Comfort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Delay Gratification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Encourage Accomplishment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 Control the Crowd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(W1)" pitchFamily="18" charset="0"/>
              </a:rPr>
              <a:t>Create a Sense of Purpose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43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帮助孩子控制玩电脑游戏的几点建议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(Cont.)</a:t>
            </a:r>
            <a:endParaRPr lang="zh-CN" altLang="en-US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153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和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孩子一起协商游戏时间，制定和修改合理可行的计划。双方遵守合同。该严格的时候就得严格。可灵活的时候也可适当放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松</a:t>
            </a:r>
            <a:endParaRPr lang="en-US" altLang="zh-CN" sz="20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400050" lvl="0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孩子配合，用计算机技术协助控制时</a:t>
            </a:r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间</a:t>
            </a:r>
            <a:endParaRPr lang="en-US" altLang="zh-CN" sz="2000" b="1" dirty="0" smtClean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857250" lvl="1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建立电游专玩电脑帐户，装上要玩的游戏，协商好固定时间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pPr marL="857250" lvl="1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如该做的事没做完，或在考试复习期间，父母有权随时取消时间，做完事后再玩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League of lege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League of lege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media2.s-nbcnews.com/i/newscms/2014_25/522341/leagueoflegendsbig_5f2028ee86d150ad8c456113ec9c54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505200" cy="2088163"/>
          </a:xfrm>
          <a:prstGeom prst="rect">
            <a:avLst/>
          </a:prstGeom>
          <a:noFill/>
        </p:spPr>
      </p:pic>
      <p:pic>
        <p:nvPicPr>
          <p:cNvPr id="2" name="Picture 2" descr="http://i.kinja-img.com/gawker-media/image/upload/s--UE1CmBGy--/c_fit,fl_progressive,q_80,w_636/ass8aendvtdkuagcem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429000" cy="2042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457200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电子游戏种类的推荐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accent1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具有艺术性，创造性，策略性，免费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Kids’ choice awards 2013-2015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2014 Feb, 100 million users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of the best-selling video games of all time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191000"/>
            <a:ext cx="4343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 technology, best visual art, best game design, most played game</a:t>
            </a:r>
          </a:p>
          <a:p>
            <a:pPr marL="228600" indent="-228600"/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25% of all technology companies</a:t>
            </a:r>
          </a:p>
          <a:p>
            <a:pPr marL="228600" indent="-228600"/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 million /day, 75 million concurrent playing at peak time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5757</TotalTime>
  <Words>963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Bristol-Myers Squibb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BMS</dc:creator>
  <cp:lastModifiedBy>BMS</cp:lastModifiedBy>
  <cp:revision>80</cp:revision>
  <dcterms:created xsi:type="dcterms:W3CDTF">2015-02-24T16:06:03Z</dcterms:created>
  <dcterms:modified xsi:type="dcterms:W3CDTF">2015-07-10T18:51:29Z</dcterms:modified>
</cp:coreProperties>
</file>